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84" r:id="rId5"/>
  </p:sldMasterIdLst>
  <p:notesMasterIdLst>
    <p:notesMasterId r:id="rId13"/>
  </p:notesMasterIdLst>
  <p:sldIdLst>
    <p:sldId id="256" r:id="rId6"/>
    <p:sldId id="257" r:id="rId7"/>
    <p:sldId id="258" r:id="rId8"/>
    <p:sldId id="275" r:id="rId9"/>
    <p:sldId id="276" r:id="rId10"/>
    <p:sldId id="274" r:id="rId11"/>
    <p:sldId id="277" r:id="rId12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Jost" pitchFamily="2" charset="0"/>
      <p:regular r:id="rId18"/>
      <p:bold r:id="rId19"/>
      <p:italic r:id="rId20"/>
      <p:boldItalic r:id="rId21"/>
    </p:embeddedFont>
    <p:embeddedFont>
      <p:font typeface="Jost Medium" pitchFamily="2" charset="0"/>
      <p:regular r:id="rId22"/>
      <p:italic r:id="rId23"/>
    </p:embeddedFont>
    <p:embeddedFont>
      <p:font typeface="Terminal Dosis" panose="02010503020202060003" pitchFamily="2" charset="0"/>
      <p:regular r:id="rId24"/>
      <p:bold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Sa7MS69v8NW4HA6k0Gg6bg==" hashData="X7sTSXLNNgsss4k2udBnNU1WiHYVT+b1S8u+PuqXCjlUKw6zLQs0u1HOxSaOVpdJyOSihxNj5vb0z4Nq1wxZpA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2686"/>
    <a:srgbClr val="44276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4497" autoAdjust="0"/>
  </p:normalViewPr>
  <p:slideViewPr>
    <p:cSldViewPr snapToGrid="0">
      <p:cViewPr varScale="1">
        <p:scale>
          <a:sx n="56" d="100"/>
          <a:sy n="56" d="100"/>
        </p:scale>
        <p:origin x="14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11.fntdata"/><Relationship Id="rId5" Type="http://schemas.openxmlformats.org/officeDocument/2006/relationships/slideMaster" Target="slideMasters/slideMaster1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font" Target="fonts/font6.fntdata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39D3E-8020-4BF1-B215-D21F640D1A31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BA6C8-05A7-4FCF-BDB2-F0AB5F372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95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References:</a:t>
            </a:r>
          </a:p>
          <a:p>
            <a:pPr marL="228600" indent="-228600">
              <a:buAutoNum type="arabicParenR"/>
            </a:pPr>
            <a:r>
              <a:rPr lang="en-GB" dirty="0"/>
              <a:t>https://www.silverstone.co.uk/</a:t>
            </a:r>
          </a:p>
          <a:p>
            <a:pPr marL="228600" indent="-228600">
              <a:buAutoNum type="arabicParenR"/>
            </a:pPr>
            <a:r>
              <a:rPr lang="en-GB" dirty="0"/>
              <a:t>https://westcottspacecluster.org.uk/</a:t>
            </a:r>
          </a:p>
          <a:p>
            <a:pPr marL="228600" indent="-228600">
              <a:buAutoNum type="arabicParenR"/>
            </a:pPr>
            <a:r>
              <a:rPr lang="en-GB" dirty="0"/>
              <a:t>https://www.buckshealthcare.nhs.uk/About/about.htm</a:t>
            </a:r>
          </a:p>
          <a:p>
            <a:pPr marL="228600" indent="-228600">
              <a:buAutoNum type="arabicParenR"/>
            </a:pPr>
            <a:r>
              <a:rPr lang="en-GB" dirty="0"/>
              <a:t>https://www.buckinghamshire.gov.uk/</a:t>
            </a:r>
          </a:p>
          <a:p>
            <a:pPr marL="228600" indent="-228600">
              <a:buAutoNum type="arabicParenR"/>
            </a:pPr>
            <a:endParaRPr lang="en-GB" dirty="0"/>
          </a:p>
          <a:p>
            <a:pPr marL="228600" indent="-228600">
              <a:buAutoNum type="arabicParenR"/>
            </a:pPr>
            <a:endParaRPr lang="en-GB" dirty="0"/>
          </a:p>
          <a:p>
            <a:pPr marL="228600" indent="-228600">
              <a:buAutoNum type="arabicParenR"/>
            </a:pPr>
            <a:endParaRPr lang="en-GB" dirty="0"/>
          </a:p>
          <a:p>
            <a:pPr marL="228600" indent="-228600">
              <a:buAutoNum type="arabicParenR"/>
            </a:pPr>
            <a:endParaRPr lang="en-GB" dirty="0"/>
          </a:p>
          <a:p>
            <a:pPr marL="228600" indent="-228600">
              <a:buAutoNum type="arabicParenR"/>
            </a:pPr>
            <a:endParaRPr lang="en-GB" dirty="0"/>
          </a:p>
          <a:p>
            <a:endParaRPr lang="en-GB" dirty="0"/>
          </a:p>
          <a:p>
            <a:r>
              <a:rPr lang="en-GB" dirty="0"/>
              <a:t>Images:</a:t>
            </a:r>
          </a:p>
          <a:p>
            <a:r>
              <a:rPr lang="en-GB" dirty="0"/>
              <a:t>1)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00D20-6B1B-4442-9F16-055D49C9F05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165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References:</a:t>
            </a:r>
          </a:p>
          <a:p>
            <a:pPr marL="228600" indent="-228600">
              <a:buAutoNum type="arabicParenR"/>
            </a:pPr>
            <a:r>
              <a:rPr lang="en-GB" dirty="0"/>
              <a:t>https://pinewoodgroup.com/studios/pinewood-studios</a:t>
            </a:r>
          </a:p>
          <a:p>
            <a:pPr marL="228600" indent="-228600">
              <a:buAutoNum type="arabicParenR"/>
            </a:pPr>
            <a:r>
              <a:rPr lang="en-GB" dirty="0"/>
              <a:t>https://nfts.co.uk/</a:t>
            </a:r>
          </a:p>
          <a:p>
            <a:pPr marL="228600" indent="-228600">
              <a:buAutoNum type="arabicParenR"/>
            </a:pPr>
            <a:r>
              <a:rPr lang="en-GB" dirty="0"/>
              <a:t>https://www.gehealthcare.co.uk/</a:t>
            </a:r>
          </a:p>
          <a:p>
            <a:pPr marL="228600" indent="-228600">
              <a:buAutoNum type="arabicParenR"/>
            </a:pPr>
            <a:r>
              <a:rPr lang="en-GB" dirty="0"/>
              <a:t>https://www.cavway.co.uk/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00D20-6B1B-4442-9F16-055D49C9F05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224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References:</a:t>
            </a:r>
            <a:endParaRPr lang="en-GB" dirty="0"/>
          </a:p>
          <a:p>
            <a:pPr marL="228600" indent="-228600">
              <a:buAutoNum type="arabicParenR"/>
            </a:pPr>
            <a:r>
              <a:rPr lang="en-GB" dirty="0"/>
              <a:t>https://www.silverstone.co.uk/</a:t>
            </a:r>
          </a:p>
          <a:p>
            <a:pPr marL="228600" indent="-228600">
              <a:buAutoNum type="arabicParenR"/>
            </a:pPr>
            <a:r>
              <a:rPr lang="en-GB" dirty="0"/>
              <a:t>https://www.davidbrownautomotive.com/</a:t>
            </a:r>
          </a:p>
          <a:p>
            <a:pPr marL="228600" indent="-228600">
              <a:buAutoNum type="arabicParenR"/>
            </a:pPr>
            <a:r>
              <a:rPr lang="en-GB" dirty="0"/>
              <a:t>https://www.linkedin.com/company/astonmartinf1/</a:t>
            </a:r>
          </a:p>
          <a:p>
            <a:pPr marL="228600" indent="-228600">
              <a:buAutoNum type="arabicParenR"/>
            </a:pPr>
            <a:r>
              <a:rPr lang="en-GB" dirty="0"/>
              <a:t>https://vorteqsports.co.uk/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GB" dirty="0"/>
              <a:t>https://www.digitalmanufacturingcentre.com/</a:t>
            </a:r>
          </a:p>
          <a:p>
            <a:pPr marL="228600" indent="-228600">
              <a:buAutoNum type="arabicParenR"/>
            </a:pPr>
            <a:endParaRPr lang="en-GB" dirty="0"/>
          </a:p>
          <a:p>
            <a:pPr marL="228600" indent="-228600">
              <a:buAutoNum type="arabicParenR"/>
            </a:pPr>
            <a:endParaRPr lang="en-GB" dirty="0"/>
          </a:p>
          <a:p>
            <a:pPr marL="228600" indent="-228600">
              <a:buAutoNum type="arabicParenR"/>
            </a:pPr>
            <a:endParaRPr lang="en-GB" dirty="0"/>
          </a:p>
          <a:p>
            <a:pPr marL="228600" indent="-228600">
              <a:buAutoNum type="arabicParenR"/>
            </a:pPr>
            <a:endParaRPr lang="en-GB" dirty="0"/>
          </a:p>
          <a:p>
            <a:endParaRPr lang="en-GB" dirty="0"/>
          </a:p>
          <a:p>
            <a:r>
              <a:rPr lang="en-GB" dirty="0"/>
              <a:t>Images:</a:t>
            </a:r>
          </a:p>
          <a:p>
            <a:r>
              <a:rPr lang="en-GB" dirty="0"/>
              <a:t>1)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00D20-6B1B-4442-9F16-055D49C9F05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165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References:</a:t>
            </a:r>
            <a:endParaRPr lang="en-GB" dirty="0"/>
          </a:p>
          <a:p>
            <a:pPr marL="228600" indent="-228600">
              <a:buAutoNum type="arabicParenR"/>
            </a:pPr>
            <a:r>
              <a:rPr lang="en-GB" dirty="0"/>
              <a:t>https://dragonracing.com/</a:t>
            </a:r>
          </a:p>
          <a:p>
            <a:pPr marL="228600" indent="-228600">
              <a:buAutoNum type="arabicParenR"/>
            </a:pPr>
            <a:r>
              <a:rPr lang="en-GB" dirty="0"/>
              <a:t>https://www.hs2.org.uk/</a:t>
            </a:r>
          </a:p>
          <a:p>
            <a:pPr marL="228600" indent="-228600">
              <a:buAutoNum type="arabicParenR"/>
            </a:pPr>
            <a:r>
              <a:rPr lang="en-GB" dirty="0"/>
              <a:t>https://eastwestrail.co.uk/</a:t>
            </a:r>
          </a:p>
          <a:p>
            <a:pPr marL="228600" indent="-228600">
              <a:buAutoNum type="arabicParenR"/>
            </a:pPr>
            <a:r>
              <a:rPr lang="en-GB" dirty="0"/>
              <a:t>https://silverstonesportshub.co.uk/</a:t>
            </a:r>
          </a:p>
          <a:p>
            <a:pPr marL="228600" indent="-228600">
              <a:buAutoNum type="arabicParenR"/>
            </a:pPr>
            <a:endParaRPr lang="en-GB" dirty="0"/>
          </a:p>
          <a:p>
            <a:pPr marL="228600" indent="-228600">
              <a:buAutoNum type="arabicParenR"/>
            </a:pPr>
            <a:endParaRPr lang="en-GB" dirty="0"/>
          </a:p>
          <a:p>
            <a:endParaRPr lang="en-GB" dirty="0"/>
          </a:p>
          <a:p>
            <a:r>
              <a:rPr lang="en-GB" dirty="0"/>
              <a:t>Images:</a:t>
            </a:r>
          </a:p>
          <a:p>
            <a:r>
              <a:rPr lang="en-GB" dirty="0"/>
              <a:t>1)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400D20-6B1B-4442-9F16-055D49C9F05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646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2A483-04F2-45EA-BE92-5749F3EE10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48AF9-7AB9-4EF9-80BF-39C0741DC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456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4D66B-EEF6-4E18-98A3-7BD0FE24C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35A750-50BD-4EDB-81E8-291C814DF6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25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1E5C7A-F4BA-46B2-8D33-25FE9F6D4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723207"/>
            <a:ext cx="2628900" cy="5228706"/>
          </a:xfrm>
        </p:spPr>
        <p:txBody>
          <a:bodyPr vert="eaVert"/>
          <a:lstStyle>
            <a:lvl1pPr>
              <a:defRPr lang="en-GB" dirty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400DDD-00C9-4A25-BAA7-13B9FE36A0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723207"/>
            <a:ext cx="7734300" cy="52287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860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A2484-6147-45F1-8C85-53E62E271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erminal Dosis" panose="0201050302020206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9823F-CD4B-4927-80BB-BE954DC45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Jost" pitchFamily="2" charset="0"/>
                <a:ea typeface="Jost" pitchFamily="2" charset="0"/>
              </a:defRPr>
            </a:lvl1pPr>
            <a:lvl2pPr>
              <a:defRPr>
                <a:latin typeface="Jost" pitchFamily="2" charset="0"/>
                <a:ea typeface="Jost" pitchFamily="2" charset="0"/>
              </a:defRPr>
            </a:lvl2pPr>
            <a:lvl3pPr>
              <a:defRPr>
                <a:latin typeface="Jost" pitchFamily="2" charset="0"/>
                <a:ea typeface="Jost" pitchFamily="2" charset="0"/>
              </a:defRPr>
            </a:lvl3pPr>
            <a:lvl4pPr>
              <a:defRPr>
                <a:latin typeface="Jost" pitchFamily="2" charset="0"/>
                <a:ea typeface="Jost" pitchFamily="2" charset="0"/>
              </a:defRPr>
            </a:lvl4pPr>
            <a:lvl5pPr>
              <a:defRPr>
                <a:latin typeface="Jost" pitchFamily="2" charset="0"/>
                <a:ea typeface="Jost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921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2BFEE-72E3-41A0-9471-C92732D06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244229"/>
            <a:ext cx="10515600" cy="2852737"/>
          </a:xfrm>
        </p:spPr>
        <p:txBody>
          <a:bodyPr anchor="b"/>
          <a:lstStyle>
            <a:lvl1pPr>
              <a:defRPr sz="4500">
                <a:latin typeface="Terminal Dosis" panose="0201050302020206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E5C9D6-D122-4453-AC39-D5A1EDC71A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123954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  <a:latin typeface="Jost" pitchFamily="2" charset="0"/>
                <a:ea typeface="Jost" pitchFamily="2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197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74BB2-408E-41B5-9580-59281DC8B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erminal Dosis" panose="0201050302020206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4EA63-DC63-43BD-B9BB-EB809672D2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8"/>
            <a:ext cx="5181600" cy="4142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F8DC2-BA55-484D-AB5C-E85B63D3D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8"/>
            <a:ext cx="5181600" cy="4142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72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56A62-1D6C-450A-A49F-BFC0D0A19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31523"/>
            <a:ext cx="10515600" cy="9591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E0EF39-873D-4371-8E3A-9D905AD358A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0" u="none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957836-C175-4167-9445-69725FD7C6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446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659077-A6D3-4527-A947-50301046FC1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CFB5D7-8338-4F46-8ECB-913AF95DE0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446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019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71F4A-1B07-405F-838B-CDE527BEE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09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4279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0F0A6-9B60-4DBA-8A7B-A13CC81F5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64773"/>
            <a:ext cx="3932237" cy="129262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D1DFF-7A1B-4B80-8BC6-4A0276E65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2EC080-DB0A-4FF8-B2AA-6EF57A2CDC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700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7FB75-9B2D-4F49-AFFC-AE2A84CD9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BD55BB-8FAB-4410-BD96-D6537F178C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3F14DF-7A76-43D8-894F-4F6E129C19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7063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5209DB-3681-482E-858A-AE12B81C6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4321"/>
            <a:ext cx="10515600" cy="936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6729F-0C21-41FA-A1C9-0CFBDD0BA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8"/>
            <a:ext cx="10515600" cy="4152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9A8DBD-665B-47C2-ABF4-21E041AFF0B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72337"/>
            <a:ext cx="12192000" cy="8961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F28786-CF63-44B6-A73A-D052EB4BEB3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97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Terminal Dosis" panose="02010503020202060003" pitchFamily="2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Jost" pitchFamily="2" charset="0"/>
          <a:ea typeface="Jost" pitchFamily="2" charset="0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Jost" pitchFamily="2" charset="0"/>
          <a:ea typeface="Jost" pitchFamily="2" charset="0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Jost" pitchFamily="2" charset="0"/>
          <a:ea typeface="Jost" pitchFamily="2" charset="0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Jost" pitchFamily="2" charset="0"/>
          <a:ea typeface="Jost" pitchFamily="2" charset="0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Jost" pitchFamily="2" charset="0"/>
          <a:ea typeface="Jost" pitchFamily="2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hyperlink" Target="https://westcottspacecluster.org.uk/" TargetMode="External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hyperlink" Target="https://www.buckinghamshire.gov.uk/" TargetMode="External"/><Relationship Id="rId5" Type="http://schemas.openxmlformats.org/officeDocument/2006/relationships/hyperlink" Target="https://www.silverstone.co.uk/" TargetMode="External"/><Relationship Id="rId10" Type="http://schemas.openxmlformats.org/officeDocument/2006/relationships/image" Target="../media/image18.png"/><Relationship Id="rId4" Type="http://schemas.openxmlformats.org/officeDocument/2006/relationships/image" Target="../media/image15.svg"/><Relationship Id="rId9" Type="http://schemas.openxmlformats.org/officeDocument/2006/relationships/hyperlink" Target="https://www.buckshealthcare.nhs.uk/About/about.htm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4.png"/><Relationship Id="rId7" Type="http://schemas.openxmlformats.org/officeDocument/2006/relationships/hyperlink" Target="https://www.gehealthcare.co.uk/" TargetMode="External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hyperlink" Target="https://nfts.co.uk/" TargetMode="External"/><Relationship Id="rId5" Type="http://schemas.openxmlformats.org/officeDocument/2006/relationships/hyperlink" Target="https://pinewoodgroup.com/studios/pinewood-studios" TargetMode="External"/><Relationship Id="rId10" Type="http://schemas.openxmlformats.org/officeDocument/2006/relationships/image" Target="../media/image22.png"/><Relationship Id="rId4" Type="http://schemas.openxmlformats.org/officeDocument/2006/relationships/image" Target="../media/image15.svg"/><Relationship Id="rId9" Type="http://schemas.openxmlformats.org/officeDocument/2006/relationships/hyperlink" Target="https://www.cavway.co.uk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8.png"/><Relationship Id="rId3" Type="http://schemas.openxmlformats.org/officeDocument/2006/relationships/image" Target="../media/image14.png"/><Relationship Id="rId7" Type="http://schemas.openxmlformats.org/officeDocument/2006/relationships/hyperlink" Target="https://www.davidbrownautomotive.com/gallery/" TargetMode="External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hyperlink" Target="https://vorteqsports.co.uk/" TargetMode="External"/><Relationship Id="rId5" Type="http://schemas.openxmlformats.org/officeDocument/2006/relationships/hyperlink" Target="https://www.silverstone.co.uk/" TargetMode="External"/><Relationship Id="rId10" Type="http://schemas.openxmlformats.org/officeDocument/2006/relationships/image" Target="../media/image26.png"/><Relationship Id="rId4" Type="http://schemas.openxmlformats.org/officeDocument/2006/relationships/image" Target="../media/image15.svg"/><Relationship Id="rId9" Type="http://schemas.openxmlformats.org/officeDocument/2006/relationships/hyperlink" Target="https://astonmartinworks.com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4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73D0AC9-2338-4849-A3E1-1B6DA4D75802}"/>
              </a:ext>
            </a:extLst>
          </p:cNvPr>
          <p:cNvGrpSpPr/>
          <p:nvPr/>
        </p:nvGrpSpPr>
        <p:grpSpPr>
          <a:xfrm>
            <a:off x="0" y="-36911"/>
            <a:ext cx="12192000" cy="6051817"/>
            <a:chOff x="0" y="-20133"/>
            <a:chExt cx="12192000" cy="605181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0133857-727D-43D1-BEB6-96260E917193}"/>
                </a:ext>
              </a:extLst>
            </p:cNvPr>
            <p:cNvSpPr/>
            <p:nvPr/>
          </p:nvSpPr>
          <p:spPr>
            <a:xfrm>
              <a:off x="0" y="-16778"/>
              <a:ext cx="12192000" cy="6048462"/>
            </a:xfrm>
            <a:prstGeom prst="rect">
              <a:avLst/>
            </a:prstGeom>
            <a:solidFill>
              <a:srgbClr val="4427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F47FAAC-8F76-498A-9530-BEB0CD280D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" y="-20133"/>
              <a:ext cx="12191996" cy="1005840"/>
            </a:xfrm>
            <a:prstGeom prst="rect">
              <a:avLst/>
            </a:prstGeom>
          </p:spPr>
        </p:pic>
        <p:pic>
          <p:nvPicPr>
            <p:cNvPr id="8" name="Picture 7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95275087-5809-405D-858F-C6018CBC1F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0" y="542070"/>
              <a:ext cx="12180680" cy="5176789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9974DA0-C8FA-4676-8D92-11CFE39BF1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Terminal Dosis" panose="02010503020202060003" pitchFamily="2" charset="0"/>
              </a:rPr>
              <a:t>Buckinghamshire Careers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F03EA1-C893-4973-821F-DABE45F649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>
                <a:solidFill>
                  <a:schemeClr val="bg1"/>
                </a:solidFill>
              </a:rPr>
              <a:t>Y7 lesson plan</a:t>
            </a:r>
          </a:p>
          <a:p>
            <a:r>
              <a:rPr lang="en-GB" sz="1800" i="1" dirty="0">
                <a:solidFill>
                  <a:schemeClr val="bg1"/>
                </a:solidFill>
              </a:rPr>
              <a:t>In association with VotesforSchools and The WOW Show.</a:t>
            </a:r>
            <a:endParaRPr lang="en-GB" i="1" dirty="0">
              <a:solidFill>
                <a:schemeClr val="bg1"/>
              </a:solidFill>
              <a:latin typeface="Jost" pitchFamily="2" charset="0"/>
              <a:ea typeface="Jos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365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BB45D-569F-4253-B463-E41B0ADFF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07E83B7-7599-4ACB-95A6-610A322C21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8336"/>
            <a:ext cx="1051560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>
                <a:solidFill>
                  <a:schemeClr val="tx1"/>
                </a:solidFill>
                <a:latin typeface="Jost Medium" pitchFamily="2" charset="0"/>
                <a:ea typeface="Jost Medium" pitchFamily="2" charset="0"/>
              </a:rPr>
              <a:t>Buckinghamshire Y7 LMI lesson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Jost Medium" pitchFamily="2" charset="0"/>
                <a:ea typeface="Jost Medium" pitchFamily="2" charset="0"/>
              </a:rPr>
              <a:t>Lesson Plan: 20-40 minutes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A9739C5-26F2-48A1-8808-F654F8566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959802"/>
              </p:ext>
            </p:extLst>
          </p:nvPr>
        </p:nvGraphicFramePr>
        <p:xfrm>
          <a:off x="457200" y="1204961"/>
          <a:ext cx="11327364" cy="37843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14755">
                  <a:extLst>
                    <a:ext uri="{9D8B030D-6E8A-4147-A177-3AD203B41FA5}">
                      <a16:colId xmlns:a16="http://schemas.microsoft.com/office/drawing/2014/main" val="2289360755"/>
                    </a:ext>
                  </a:extLst>
                </a:gridCol>
                <a:gridCol w="2227025">
                  <a:extLst>
                    <a:ext uri="{9D8B030D-6E8A-4147-A177-3AD203B41FA5}">
                      <a16:colId xmlns:a16="http://schemas.microsoft.com/office/drawing/2014/main" val="2048248334"/>
                    </a:ext>
                  </a:extLst>
                </a:gridCol>
                <a:gridCol w="1399591">
                  <a:extLst>
                    <a:ext uri="{9D8B030D-6E8A-4147-A177-3AD203B41FA5}">
                      <a16:colId xmlns:a16="http://schemas.microsoft.com/office/drawing/2014/main" val="1195679583"/>
                    </a:ext>
                  </a:extLst>
                </a:gridCol>
                <a:gridCol w="6885993">
                  <a:extLst>
                    <a:ext uri="{9D8B030D-6E8A-4147-A177-3AD203B41FA5}">
                      <a16:colId xmlns:a16="http://schemas.microsoft.com/office/drawing/2014/main" val="2570374607"/>
                    </a:ext>
                  </a:extLst>
                </a:gridCol>
              </a:tblGrid>
              <a:tr h="541546"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7D268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155" marR="32155" marT="0" marB="0" anchor="ctr">
                    <a:solidFill>
                      <a:srgbClr val="7D26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155" marR="32155" marT="50292" marB="50292" anchor="ctr">
                    <a:solidFill>
                      <a:srgbClr val="7D26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155" marR="32155" marT="50292" marB="50292" anchor="ctr">
                    <a:solidFill>
                      <a:srgbClr val="7D26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972749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Learning objectives and key vocabulary</a:t>
                      </a:r>
                    </a:p>
                  </a:txBody>
                  <a:tcPr marL="32155" marR="3215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Whole class</a:t>
                      </a:r>
                    </a:p>
                  </a:txBody>
                  <a:tcPr marL="32155" marR="32155" marT="50292" marB="5029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Share the learning objectives and the key words with the class.  </a:t>
                      </a:r>
                    </a:p>
                  </a:txBody>
                  <a:tcPr marL="32155" marR="32155" marT="50292" marB="5029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060824"/>
                  </a:ext>
                </a:extLst>
              </a:tr>
              <a:tr h="478972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2-3 mins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1. What is Labour Market Information?</a:t>
                      </a:r>
                    </a:p>
                  </a:txBody>
                  <a:tcPr marL="32155" marR="32155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Whole class</a:t>
                      </a:r>
                    </a:p>
                  </a:txBody>
                  <a:tcPr marL="32155" marR="32155" marT="50292" marB="50292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Students discuss what LMI is and how it can be used to understand what employment opportunities there are locally.     </a:t>
                      </a:r>
                    </a:p>
                  </a:txBody>
                  <a:tcPr marL="32155" marR="32155" marT="50292" marB="50292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582433"/>
                  </a:ext>
                </a:extLst>
              </a:tr>
              <a:tr h="468086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2-5 mins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2. What is the LMI in Buckinghamshire?</a:t>
                      </a:r>
                    </a:p>
                  </a:txBody>
                  <a:tcPr marL="32155" marR="3215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Paired talk</a:t>
                      </a:r>
                    </a:p>
                  </a:txBody>
                  <a:tcPr marL="32155" marR="32155" marT="50292" marB="5029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Students discuss with a partner what opportunities, employers and sectors they are aware of in Buckinghamshire.  They hear some key facts and figures for Buckinghamshire.  </a:t>
                      </a:r>
                    </a:p>
                  </a:txBody>
                  <a:tcPr marL="32155" marR="32155" marT="50292" marB="5029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341168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5-10 mins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3. A fabulous future in Buckinghamshire?</a:t>
                      </a:r>
                    </a:p>
                  </a:txBody>
                  <a:tcPr marL="32155" marR="32155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Whole class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Jost Medium" pitchFamily="2" charset="0"/>
                        <a:ea typeface="Jost Medium" pitchFamily="2" charset="0"/>
                        <a:cs typeface="Arial" panose="020B0604020202020204" pitchFamily="34" charset="0"/>
                      </a:endParaRPr>
                    </a:p>
                  </a:txBody>
                  <a:tcPr marL="32155" marR="32155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The students find out more about working for the NHS. The WOW Show film showcases the LMI in Buckinghamshire.  </a:t>
                      </a:r>
                    </a:p>
                  </a:txBody>
                  <a:tcPr marL="32155" marR="32155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495871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6-8 mins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4. What skills do you need?</a:t>
                      </a:r>
                    </a:p>
                  </a:txBody>
                  <a:tcPr marL="32155" marR="3215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Whole class</a:t>
                      </a:r>
                    </a:p>
                  </a:txBody>
                  <a:tcPr marL="32155" marR="3215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Students write down the skills they think are needed for them to be employed.  </a:t>
                      </a:r>
                    </a:p>
                  </a:txBody>
                  <a:tcPr marL="32155" marR="3215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767604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5-8 mins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5. How employable are you?</a:t>
                      </a:r>
                    </a:p>
                  </a:txBody>
                  <a:tcPr marL="32155" marR="32155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Whole class</a:t>
                      </a:r>
                    </a:p>
                  </a:txBody>
                  <a:tcPr marL="32155" marR="32155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Students watch a clip about employability and assess their own skills.  They complete an activity to audit and discuss how to improve their skills.  </a:t>
                      </a:r>
                    </a:p>
                  </a:txBody>
                  <a:tcPr marL="32155" marR="32155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5048623"/>
                  </a:ext>
                </a:extLst>
              </a:tr>
              <a:tr h="434259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Further help and support</a:t>
                      </a:r>
                    </a:p>
                  </a:txBody>
                  <a:tcPr marL="32155" marR="3215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Whole class</a:t>
                      </a:r>
                    </a:p>
                  </a:txBody>
                  <a:tcPr marL="32155" marR="3215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Jost Medium" pitchFamily="2" charset="0"/>
                          <a:ea typeface="Jost Medium" pitchFamily="2" charset="0"/>
                          <a:cs typeface="Arial" panose="020B0604020202020204" pitchFamily="34" charset="0"/>
                        </a:rPr>
                        <a:t>A selection of websites and links for further information to take the information further for interested students.  </a:t>
                      </a:r>
                    </a:p>
                  </a:txBody>
                  <a:tcPr marL="32155" marR="3215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391808"/>
                  </a:ext>
                </a:extLst>
              </a:tr>
            </a:tbl>
          </a:graphicData>
        </a:graphic>
      </p:graphicFrame>
      <p:pic>
        <p:nvPicPr>
          <p:cNvPr id="6" name="Graphic 5" descr="Teacher">
            <a:extLst>
              <a:ext uri="{FF2B5EF4-FFF2-40B4-BE49-F238E27FC236}">
                <a16:creationId xmlns:a16="http://schemas.microsoft.com/office/drawing/2014/main" id="{F87DCC23-257F-4A58-BD63-6B7EDC470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49930" y="1228669"/>
            <a:ext cx="663028" cy="547351"/>
          </a:xfrm>
          <a:prstGeom prst="rect">
            <a:avLst/>
          </a:prstGeom>
        </p:spPr>
      </p:pic>
      <p:pic>
        <p:nvPicPr>
          <p:cNvPr id="7" name="Graphic 6" descr="Users">
            <a:extLst>
              <a:ext uri="{FF2B5EF4-FFF2-40B4-BE49-F238E27FC236}">
                <a16:creationId xmlns:a16="http://schemas.microsoft.com/office/drawing/2014/main" id="{560D5726-F229-4E64-B8B2-A29D0A6FB1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03565" y="1228669"/>
            <a:ext cx="663028" cy="547351"/>
          </a:xfrm>
          <a:prstGeom prst="rect">
            <a:avLst/>
          </a:prstGeom>
        </p:spPr>
      </p:pic>
      <p:pic>
        <p:nvPicPr>
          <p:cNvPr id="8" name="Graphic 7" descr="Stopwatch 75%">
            <a:extLst>
              <a:ext uri="{FF2B5EF4-FFF2-40B4-BE49-F238E27FC236}">
                <a16:creationId xmlns:a16="http://schemas.microsoft.com/office/drawing/2014/main" id="{291EE61C-2290-42D4-8BB0-0BF0424578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0011" y="1204961"/>
            <a:ext cx="549993" cy="454037"/>
          </a:xfrm>
          <a:prstGeom prst="rect">
            <a:avLst/>
          </a:prstGeom>
        </p:spPr>
      </p:pic>
      <p:pic>
        <p:nvPicPr>
          <p:cNvPr id="9" name="Graphic 8" descr="Route (Two Pins With A Path)">
            <a:extLst>
              <a:ext uri="{FF2B5EF4-FFF2-40B4-BE49-F238E27FC236}">
                <a16:creationId xmlns:a16="http://schemas.microsoft.com/office/drawing/2014/main" id="{F1E46826-1492-4EC0-94F2-AA835D8C09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66683" y="1226599"/>
            <a:ext cx="549993" cy="454037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B636C2AC-6C67-44E1-B31F-24C48CC4FABE}"/>
              </a:ext>
            </a:extLst>
          </p:cNvPr>
          <p:cNvSpPr txBox="1"/>
          <p:nvPr/>
        </p:nvSpPr>
        <p:spPr>
          <a:xfrm>
            <a:off x="521902" y="5098409"/>
            <a:ext cx="1430467" cy="987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200" b="1" spc="-5" dirty="0">
                <a:latin typeface="Jost Medium" pitchFamily="2" charset="0"/>
                <a:ea typeface="Jost Medium" pitchFamily="2" charset="0"/>
                <a:cs typeface="Century Gothic"/>
              </a:rPr>
              <a:t>Keywords:</a:t>
            </a:r>
            <a:endParaRPr lang="en-GB" sz="1200" dirty="0">
              <a:latin typeface="Jost Medium" pitchFamily="2" charset="0"/>
              <a:ea typeface="Jost Medium" pitchFamily="2" charset="0"/>
              <a:cs typeface="Century Gothic"/>
            </a:endParaRPr>
          </a:p>
          <a:p>
            <a:pPr marL="184150" indent="-171450">
              <a:lnSpc>
                <a:spcPct val="100000"/>
              </a:lnSpc>
              <a:spcBef>
                <a:spcPts val="100"/>
              </a:spcBef>
              <a:buBlip>
                <a:blip r:embed="rId10"/>
              </a:buBlip>
            </a:pPr>
            <a:r>
              <a:rPr lang="en-GB" sz="1200" dirty="0">
                <a:latin typeface="Jost Medium" pitchFamily="2" charset="0"/>
                <a:ea typeface="Jost Medium" pitchFamily="2" charset="0"/>
                <a:cs typeface="Century Gothic"/>
              </a:rPr>
              <a:t>LMI</a:t>
            </a:r>
          </a:p>
          <a:p>
            <a:pPr marL="184150" indent="-171450">
              <a:lnSpc>
                <a:spcPct val="100000"/>
              </a:lnSpc>
              <a:spcBef>
                <a:spcPts val="100"/>
              </a:spcBef>
              <a:buBlip>
                <a:blip r:embed="rId10"/>
              </a:buBlip>
            </a:pPr>
            <a:r>
              <a:rPr lang="en-GB" sz="1200" dirty="0">
                <a:latin typeface="Jost Medium" pitchFamily="2" charset="0"/>
                <a:ea typeface="Jost Medium" pitchFamily="2" charset="0"/>
                <a:cs typeface="Century Gothic"/>
              </a:rPr>
              <a:t>Sector</a:t>
            </a:r>
          </a:p>
          <a:p>
            <a:pPr marL="184150" indent="-171450">
              <a:lnSpc>
                <a:spcPct val="100000"/>
              </a:lnSpc>
              <a:spcBef>
                <a:spcPts val="100"/>
              </a:spcBef>
              <a:buBlip>
                <a:blip r:embed="rId10"/>
              </a:buBlip>
            </a:pPr>
            <a:r>
              <a:rPr lang="en-GB" sz="1200" dirty="0">
                <a:latin typeface="Jost Medium" pitchFamily="2" charset="0"/>
                <a:ea typeface="Jost Medium" pitchFamily="2" charset="0"/>
                <a:cs typeface="Century Gothic"/>
              </a:rPr>
              <a:t>Employability</a:t>
            </a:r>
          </a:p>
          <a:p>
            <a:pPr marL="184150" indent="-171450">
              <a:lnSpc>
                <a:spcPct val="100000"/>
              </a:lnSpc>
              <a:spcBef>
                <a:spcPts val="100"/>
              </a:spcBef>
              <a:buBlip>
                <a:blip r:embed="rId10"/>
              </a:buBlip>
            </a:pPr>
            <a:endParaRPr lang="en-GB" sz="1200" dirty="0">
              <a:latin typeface="Jost Medium" pitchFamily="2" charset="0"/>
              <a:ea typeface="Jost Medium" pitchFamily="2" charset="0"/>
              <a:cs typeface="Century Gothic"/>
            </a:endParaRPr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CC6A5847-AD92-4323-9BA6-F00FA602544E}"/>
              </a:ext>
            </a:extLst>
          </p:cNvPr>
          <p:cNvSpPr txBox="1"/>
          <p:nvPr/>
        </p:nvSpPr>
        <p:spPr>
          <a:xfrm>
            <a:off x="1884785" y="5098409"/>
            <a:ext cx="989978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200" b="1" spc="-5" dirty="0">
                <a:latin typeface="Jost Medium" pitchFamily="2" charset="0"/>
                <a:ea typeface="Jost Medium" pitchFamily="2" charset="0"/>
                <a:cs typeface="Century Gothic"/>
              </a:rPr>
              <a:t>Learning objectives:</a:t>
            </a:r>
            <a:endParaRPr lang="en-GB" sz="1200" dirty="0">
              <a:latin typeface="Jost Medium" pitchFamily="2" charset="0"/>
              <a:ea typeface="Jost Medium" pitchFamily="2" charset="0"/>
              <a:cs typeface="Century Gothic"/>
            </a:endParaRPr>
          </a:p>
          <a:p>
            <a:r>
              <a:rPr lang="en-GB" sz="1200" dirty="0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To </a:t>
            </a:r>
            <a:r>
              <a:rPr lang="en-GB" sz="1200" b="0" i="0" u="none" strike="noStrike" baseline="0" dirty="0">
                <a:solidFill>
                  <a:srgbClr val="000000"/>
                </a:solidFill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be aware of what job and labour market information (LMI) is and what it can do for you 	</a:t>
            </a:r>
            <a:endParaRPr lang="en-GB" sz="1200" dirty="0">
              <a:latin typeface="Jost Medium" pitchFamily="2" charset="0"/>
              <a:ea typeface="Jost Medium" pitchFamily="2" charset="0"/>
              <a:cs typeface="Arial" panose="020B0604020202020204" pitchFamily="34" charset="0"/>
            </a:endParaRPr>
          </a:p>
          <a:p>
            <a:r>
              <a:rPr lang="en-GB" sz="1200" b="0" i="0" u="none" strike="noStrike" baseline="0" dirty="0">
                <a:solidFill>
                  <a:srgbClr val="000000"/>
                </a:solidFill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To recognise the qualities and skills needed for employability and provide evidence for those you have demonstrated both in and out of school.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5A6BD4-98ED-4562-9645-22054E312B5A}"/>
              </a:ext>
            </a:extLst>
          </p:cNvPr>
          <p:cNvSpPr txBox="1"/>
          <p:nvPr/>
        </p:nvSpPr>
        <p:spPr>
          <a:xfrm>
            <a:off x="10109200" y="5762875"/>
            <a:ext cx="2698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©VotesforSchools The WOW Show</a:t>
            </a:r>
          </a:p>
        </p:txBody>
      </p:sp>
    </p:spTree>
    <p:extLst>
      <p:ext uri="{BB962C8B-B14F-4D97-AF65-F5344CB8AC3E}">
        <p14:creationId xmlns:p14="http://schemas.microsoft.com/office/powerpoint/2010/main" val="827021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F9F5B07-0485-4CEB-B6F8-9CB3411063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1699024"/>
              </p:ext>
            </p:extLst>
          </p:nvPr>
        </p:nvGraphicFramePr>
        <p:xfrm>
          <a:off x="630011" y="3677223"/>
          <a:ext cx="11041289" cy="13655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41289">
                  <a:extLst>
                    <a:ext uri="{9D8B030D-6E8A-4147-A177-3AD203B41FA5}">
                      <a16:colId xmlns:a16="http://schemas.microsoft.com/office/drawing/2014/main" val="24364015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kern="1200" dirty="0">
                          <a:solidFill>
                            <a:schemeClr val="lt1"/>
                          </a:solidFill>
                          <a:effectLst/>
                          <a:latin typeface="Jost Medium" pitchFamily="2" charset="0"/>
                          <a:ea typeface="Jost Medium" pitchFamily="2" charset="0"/>
                          <a:cs typeface="+mn-cs"/>
                        </a:rPr>
                        <a:t>be aware of what labour market information (LMI) is and how it can be useful to you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278498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b="1" kern="1200" dirty="0">
                          <a:solidFill>
                            <a:schemeClr val="lt1"/>
                          </a:solidFill>
                          <a:effectLst/>
                          <a:latin typeface="Jost Medium" pitchFamily="2" charset="0"/>
                          <a:ea typeface="Jost Medium" pitchFamily="2" charset="0"/>
                          <a:cs typeface="+mn-cs"/>
                        </a:rPr>
                        <a:t>describe yourself, your strengths and preferences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03770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  <a:latin typeface="Jost Medium" pitchFamily="2" charset="0"/>
                          <a:ea typeface="Jost Medium" pitchFamily="2" charset="0"/>
                        </a:rPr>
                        <a:t>identify your personal networks of support, including how to access and make the most of impartial face-to-face and digital careers information, advice and guidance services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3886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  <a:latin typeface="Jost Medium" pitchFamily="2" charset="0"/>
                          <a:ea typeface="Jost Medium" pitchFamily="2" charset="0"/>
                        </a:rPr>
                        <a:t>recognise the qualities and skills you have demonstrated both in and out of school that will help to make you employable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870942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507E83B7-7599-4ACB-95A6-610A322C21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8336"/>
            <a:ext cx="1051560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>
                <a:solidFill>
                  <a:schemeClr val="tx1"/>
                </a:solidFill>
                <a:latin typeface="Jost Medium" pitchFamily="2" charset="0"/>
                <a:ea typeface="Jost Medium" pitchFamily="2" charset="0"/>
              </a:rPr>
              <a:t>Buckinghamshire </a:t>
            </a:r>
            <a:r>
              <a:rPr lang="en-GB" sz="2400" b="1">
                <a:solidFill>
                  <a:schemeClr val="tx1"/>
                </a:solidFill>
                <a:latin typeface="Jost Medium" pitchFamily="2" charset="0"/>
                <a:ea typeface="Jost Medium" pitchFamily="2" charset="0"/>
              </a:rPr>
              <a:t>Y7 LMI </a:t>
            </a:r>
            <a:r>
              <a:rPr lang="en-GB" sz="2400" b="1" dirty="0">
                <a:solidFill>
                  <a:schemeClr val="tx1"/>
                </a:solidFill>
                <a:latin typeface="Jost Medium" pitchFamily="2" charset="0"/>
                <a:ea typeface="Jost Medium" pitchFamily="2" charset="0"/>
              </a:rPr>
              <a:t>lesson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Jost Medium" pitchFamily="2" charset="0"/>
                <a:ea typeface="Jost Medium" pitchFamily="2" charset="0"/>
              </a:rPr>
              <a:t>Lesson Plan: 20-40 minutes</a:t>
            </a:r>
          </a:p>
        </p:txBody>
      </p:sp>
      <p:pic>
        <p:nvPicPr>
          <p:cNvPr id="6" name="Graphic 5" descr="Teacher">
            <a:extLst>
              <a:ext uri="{FF2B5EF4-FFF2-40B4-BE49-F238E27FC236}">
                <a16:creationId xmlns:a16="http://schemas.microsoft.com/office/drawing/2014/main" id="{F87DCC23-257F-4A58-BD63-6B7EDC470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49930" y="1228669"/>
            <a:ext cx="663028" cy="547351"/>
          </a:xfrm>
          <a:prstGeom prst="rect">
            <a:avLst/>
          </a:prstGeom>
        </p:spPr>
      </p:pic>
      <p:pic>
        <p:nvPicPr>
          <p:cNvPr id="7" name="Graphic 6" descr="Users">
            <a:extLst>
              <a:ext uri="{FF2B5EF4-FFF2-40B4-BE49-F238E27FC236}">
                <a16:creationId xmlns:a16="http://schemas.microsoft.com/office/drawing/2014/main" id="{560D5726-F229-4E64-B8B2-A29D0A6FB1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03565" y="1228669"/>
            <a:ext cx="663028" cy="547351"/>
          </a:xfrm>
          <a:prstGeom prst="rect">
            <a:avLst/>
          </a:prstGeom>
        </p:spPr>
      </p:pic>
      <p:pic>
        <p:nvPicPr>
          <p:cNvPr id="8" name="Graphic 7" descr="Stopwatch 75%">
            <a:extLst>
              <a:ext uri="{FF2B5EF4-FFF2-40B4-BE49-F238E27FC236}">
                <a16:creationId xmlns:a16="http://schemas.microsoft.com/office/drawing/2014/main" id="{291EE61C-2290-42D4-8BB0-0BF0424578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0011" y="1204961"/>
            <a:ext cx="549993" cy="4540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DA95C5-8E0F-4798-A5FD-788920ABDDAE}"/>
              </a:ext>
            </a:extLst>
          </p:cNvPr>
          <p:cNvSpPr txBox="1"/>
          <p:nvPr/>
        </p:nvSpPr>
        <p:spPr>
          <a:xfrm>
            <a:off x="493812" y="1580339"/>
            <a:ext cx="92664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755" marR="71755">
              <a:lnSpc>
                <a:spcPct val="115000"/>
              </a:lnSpc>
              <a:spcAft>
                <a:spcPts val="1000"/>
              </a:spcAft>
            </a:pPr>
            <a:r>
              <a:rPr lang="en-GB" sz="1600" dirty="0">
                <a:effectLst/>
                <a:latin typeface="Jost Medium" pitchFamily="2" charset="0"/>
                <a:ea typeface="Jost Medium" pitchFamily="2" charset="0"/>
              </a:rPr>
              <a:t>CDI Framework KS3: </a:t>
            </a:r>
          </a:p>
          <a:p>
            <a:pPr marL="357505" marR="71755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effectLst/>
                <a:latin typeface="Jost Medium" pitchFamily="2" charset="0"/>
                <a:ea typeface="Jost Medium" pitchFamily="2" charset="0"/>
              </a:rPr>
              <a:t>Developing your career management and employability skills</a:t>
            </a:r>
          </a:p>
          <a:p>
            <a:pPr marL="357505" marR="71755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effectLst/>
                <a:latin typeface="Jost Medium" pitchFamily="2" charset="0"/>
                <a:ea typeface="Jost Medium" pitchFamily="2" charset="0"/>
                <a:cs typeface="Times New Roman" panose="02020603050405020304" pitchFamily="18" charset="0"/>
              </a:rPr>
              <a:t>Learning about careers and the world of work</a:t>
            </a:r>
            <a:r>
              <a:rPr lang="en-GB" sz="1600" dirty="0">
                <a:effectLst/>
                <a:latin typeface="Jost Medium" pitchFamily="2" charset="0"/>
                <a:ea typeface="Jost Medium" pitchFamily="2" charset="0"/>
              </a:rPr>
              <a:t> </a:t>
            </a:r>
          </a:p>
          <a:p>
            <a:pPr marL="357505" marR="71755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GB" sz="1600" dirty="0">
                <a:effectLst/>
                <a:latin typeface="Jost Medium" pitchFamily="2" charset="0"/>
                <a:ea typeface="Jost Medium" pitchFamily="2" charset="0"/>
                <a:cs typeface="Times New Roman" panose="02020603050405020304" pitchFamily="18" charset="0"/>
              </a:rPr>
              <a:t>Developing yourself through careers, employability and enterprise education</a:t>
            </a:r>
            <a:endParaRPr lang="en-GB" sz="1600" dirty="0">
              <a:effectLst/>
              <a:latin typeface="Jost Medium" pitchFamily="2" charset="0"/>
              <a:ea typeface="Jost Medium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BFB5C3-D564-4957-8C3A-8020CDDFA46E}"/>
              </a:ext>
            </a:extLst>
          </p:cNvPr>
          <p:cNvSpPr txBox="1"/>
          <p:nvPr/>
        </p:nvSpPr>
        <p:spPr>
          <a:xfrm>
            <a:off x="0" y="5796905"/>
            <a:ext cx="2698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©VotesforSchools The WOW Show</a:t>
            </a:r>
          </a:p>
        </p:txBody>
      </p:sp>
    </p:spTree>
    <p:extLst>
      <p:ext uri="{BB962C8B-B14F-4D97-AF65-F5344CB8AC3E}">
        <p14:creationId xmlns:p14="http://schemas.microsoft.com/office/powerpoint/2010/main" val="195068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 descr="Information outline">
            <a:extLst>
              <a:ext uri="{FF2B5EF4-FFF2-40B4-BE49-F238E27FC236}">
                <a16:creationId xmlns:a16="http://schemas.microsoft.com/office/drawing/2014/main" id="{B71B8E8D-6432-42EF-B71E-4BB8C99D2D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09930" y="632910"/>
            <a:ext cx="4772140" cy="47721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787CCE-4073-4A7F-B39C-4276EE029E67}"/>
              </a:ext>
            </a:extLst>
          </p:cNvPr>
          <p:cNvSpPr txBox="1"/>
          <p:nvPr/>
        </p:nvSpPr>
        <p:spPr>
          <a:xfrm>
            <a:off x="3460173" y="1699155"/>
            <a:ext cx="83902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dirty="0">
                <a:effectLst/>
                <a:latin typeface="Jost Medium" pitchFamily="2" charset="0"/>
                <a:ea typeface="Jost Medium" pitchFamily="2" charset="0"/>
              </a:rPr>
              <a:t>Silverstone Circuit is a motor racing circuit in England, near the Northamptonshire villages of Silverstone and </a:t>
            </a:r>
            <a:r>
              <a:rPr lang="en-GB" sz="1600" b="0" i="0" dirty="0" err="1">
                <a:effectLst/>
                <a:latin typeface="Jost Medium" pitchFamily="2" charset="0"/>
                <a:ea typeface="Jost Medium" pitchFamily="2" charset="0"/>
              </a:rPr>
              <a:t>Whittlebury</a:t>
            </a:r>
            <a:r>
              <a:rPr lang="en-GB" sz="1600" b="0" i="0" dirty="0">
                <a:effectLst/>
                <a:latin typeface="Jost Medium" pitchFamily="2" charset="0"/>
                <a:ea typeface="Jost Medium" pitchFamily="2" charset="0"/>
              </a:rPr>
              <a:t>. It is the current home of the British Grand Prix, which it first hosted in 1948!</a:t>
            </a:r>
            <a:endParaRPr lang="en-GB" sz="1600" dirty="0">
              <a:latin typeface="Jost Medium" pitchFamily="2" charset="0"/>
              <a:ea typeface="Jost Medium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7A5727-6551-470B-923A-EF5CEAB54EFA}"/>
              </a:ext>
            </a:extLst>
          </p:cNvPr>
          <p:cNvSpPr txBox="1"/>
          <p:nvPr/>
        </p:nvSpPr>
        <p:spPr>
          <a:xfrm>
            <a:off x="341540" y="2771408"/>
            <a:ext cx="8389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Jost Medium" pitchFamily="2" charset="0"/>
                <a:ea typeface="Jost Medium" pitchFamily="2" charset="0"/>
              </a:rPr>
              <a:t>Westcott is </a:t>
            </a:r>
            <a:r>
              <a:rPr lang="en-GB" sz="1600" b="0" i="0" dirty="0">
                <a:effectLst/>
                <a:latin typeface="Jost Medium" pitchFamily="2" charset="0"/>
                <a:ea typeface="Jost Medium" pitchFamily="2" charset="0"/>
              </a:rPr>
              <a:t>home to a growing number of space related companies developing new innovative technologies in rocket propulsion, 5G communications and autonomous systems.</a:t>
            </a:r>
            <a:endParaRPr lang="en-GB" sz="1600" dirty="0">
              <a:latin typeface="Jost Medium" pitchFamily="2" charset="0"/>
              <a:ea typeface="Jost Medium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F5D595-C63B-4E07-8E63-B0D5D071BB6C}"/>
              </a:ext>
            </a:extLst>
          </p:cNvPr>
          <p:cNvSpPr txBox="1"/>
          <p:nvPr/>
        </p:nvSpPr>
        <p:spPr>
          <a:xfrm>
            <a:off x="3460173" y="3597439"/>
            <a:ext cx="84270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dirty="0">
                <a:effectLst/>
                <a:latin typeface="Jost Medium" pitchFamily="2" charset="0"/>
                <a:ea typeface="Jost Medium" pitchFamily="2" charset="0"/>
              </a:rPr>
              <a:t>Buckinghamshire Healthcare NHS Trust has around 6,000 highly-trained, qualified doctors, nurses, midwives, health visitors, therapists, healthcare scientists and other support staff caring for more than half a million patients from Buckinghamshire and neighbouring counties every year.</a:t>
            </a:r>
            <a:endParaRPr lang="en-GB" sz="1600" dirty="0">
              <a:latin typeface="Jost Medium" pitchFamily="2" charset="0"/>
              <a:ea typeface="Jost Medium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67B2EC-BACF-4FF5-9903-C8D41CEDF9D3}"/>
              </a:ext>
            </a:extLst>
          </p:cNvPr>
          <p:cNvSpPr txBox="1"/>
          <p:nvPr/>
        </p:nvSpPr>
        <p:spPr>
          <a:xfrm>
            <a:off x="375889" y="4915914"/>
            <a:ext cx="8389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Jost Medium" pitchFamily="2" charset="0"/>
                <a:ea typeface="Jost Medium" pitchFamily="2" charset="0"/>
              </a:rPr>
              <a:t>Buckinghamshire Council has lots of opportunities to support the local community in a variety of roles.  They offer excellent training and policies to support work-life balance.  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D771E8B0-C6AC-41CC-99D1-E046A7D78C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540" y="1649698"/>
            <a:ext cx="2961828" cy="740457"/>
          </a:xfrm>
          <a:prstGeom prst="rect">
            <a:avLst/>
          </a:prstGeom>
        </p:spPr>
      </p:pic>
      <p:pic>
        <p:nvPicPr>
          <p:cNvPr id="14" name="Picture 13">
            <a:hlinkClick r:id="rId7"/>
            <a:extLst>
              <a:ext uri="{FF2B5EF4-FFF2-40B4-BE49-F238E27FC236}">
                <a16:creationId xmlns:a16="http://schemas.microsoft.com/office/drawing/2014/main" id="{4AC0BDE5-7D5D-4145-872D-AE4C70FBD0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31509" y="2569808"/>
            <a:ext cx="3155690" cy="874845"/>
          </a:xfrm>
          <a:prstGeom prst="rect">
            <a:avLst/>
          </a:prstGeom>
        </p:spPr>
      </p:pic>
      <p:pic>
        <p:nvPicPr>
          <p:cNvPr id="16" name="Picture 15">
            <a:hlinkClick r:id="rId9"/>
            <a:extLst>
              <a:ext uri="{FF2B5EF4-FFF2-40B4-BE49-F238E27FC236}">
                <a16:creationId xmlns:a16="http://schemas.microsoft.com/office/drawing/2014/main" id="{8D7949FE-239D-464A-A8FD-62DA9DFAE1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4800" y="3624306"/>
            <a:ext cx="2977543" cy="87484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FF4269B-59CB-4051-949B-B83DE5AA4EE8}"/>
              </a:ext>
            </a:extLst>
          </p:cNvPr>
          <p:cNvSpPr txBox="1"/>
          <p:nvPr/>
        </p:nvSpPr>
        <p:spPr>
          <a:xfrm>
            <a:off x="0" y="5796905"/>
            <a:ext cx="2698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©VotesforSchools The WOW Show</a:t>
            </a:r>
          </a:p>
        </p:txBody>
      </p:sp>
      <p:pic>
        <p:nvPicPr>
          <p:cNvPr id="4" name="Picture 3">
            <a:hlinkClick r:id="rId11"/>
            <a:extLst>
              <a:ext uri="{FF2B5EF4-FFF2-40B4-BE49-F238E27FC236}">
                <a16:creationId xmlns:a16="http://schemas.microsoft.com/office/drawing/2014/main" id="{A3FF0C09-F9BE-4D75-B686-F1F48A8686E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72864" y="4776788"/>
            <a:ext cx="2843246" cy="874845"/>
          </a:xfrm>
          <a:prstGeom prst="rect">
            <a:avLst/>
          </a:prstGeom>
        </p:spPr>
      </p:pic>
      <p:sp>
        <p:nvSpPr>
          <p:cNvPr id="13" name="Shape 114">
            <a:extLst>
              <a:ext uri="{FF2B5EF4-FFF2-40B4-BE49-F238E27FC236}">
                <a16:creationId xmlns:a16="http://schemas.microsoft.com/office/drawing/2014/main" id="{244FCB66-DEA0-4BAF-BAA5-EF110A0AB55C}"/>
              </a:ext>
            </a:extLst>
          </p:cNvPr>
          <p:cNvSpPr/>
          <p:nvPr/>
        </p:nvSpPr>
        <p:spPr>
          <a:xfrm>
            <a:off x="2095215" y="881288"/>
            <a:ext cx="8001569" cy="5386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GB" sz="2500" b="1" dirty="0">
                <a:latin typeface="Terminal Dosis" panose="02010203020202060003" pitchFamily="2" charset="0"/>
                <a:ea typeface="Helvetica Neue" panose="02000503000000020004" pitchFamily="2" charset="0"/>
                <a:cs typeface="Arial" panose="020B0604020202020204" pitchFamily="34" charset="0"/>
                <a:sym typeface="Lato"/>
              </a:rPr>
              <a:t>Get to know the employers!</a:t>
            </a:r>
            <a:endParaRPr lang="en-GB" sz="25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632581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Information outline">
            <a:extLst>
              <a:ext uri="{FF2B5EF4-FFF2-40B4-BE49-F238E27FC236}">
                <a16:creationId xmlns:a16="http://schemas.microsoft.com/office/drawing/2014/main" id="{EA7BB0F1-F6D6-483D-AAE4-0045E13964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09930" y="632910"/>
            <a:ext cx="4772140" cy="47721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787CCE-4073-4A7F-B39C-4276EE029E67}"/>
              </a:ext>
            </a:extLst>
          </p:cNvPr>
          <p:cNvSpPr txBox="1"/>
          <p:nvPr/>
        </p:nvSpPr>
        <p:spPr>
          <a:xfrm>
            <a:off x="341540" y="3707864"/>
            <a:ext cx="8696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The National Film Theatre School runs over 30 different courses covering film, television and games, as well as lots of short courses.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7A5727-6551-470B-923A-EF5CEAB54EFA}"/>
              </a:ext>
            </a:extLst>
          </p:cNvPr>
          <p:cNvSpPr txBox="1"/>
          <p:nvPr/>
        </p:nvSpPr>
        <p:spPr>
          <a:xfrm>
            <a:off x="3668760" y="2849703"/>
            <a:ext cx="8181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GE Healthcare offer state-of-the-art healthcare solutions in many different fields of medicine.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67B2EC-BACF-4FF5-9903-C8D41CEDF9D3}"/>
              </a:ext>
            </a:extLst>
          </p:cNvPr>
          <p:cNvSpPr txBox="1"/>
          <p:nvPr/>
        </p:nvSpPr>
        <p:spPr>
          <a:xfrm>
            <a:off x="3668760" y="4837308"/>
            <a:ext cx="818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Pinewood Studios has been producing films and television programmes for over 80 years. Some of their biggest productions include scenes from James Bond and Star Wars! 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3D4CBF4-424D-4145-BF18-2A914819DEB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495" y="4671152"/>
            <a:ext cx="3089818" cy="917088"/>
          </a:xfrm>
          <a:prstGeom prst="rect">
            <a:avLst/>
          </a:prstGeom>
        </p:spPr>
      </p:pic>
      <p:pic>
        <p:nvPicPr>
          <p:cNvPr id="16" name="Picture 15">
            <a:hlinkClick r:id="rId7"/>
            <a:extLst>
              <a:ext uri="{FF2B5EF4-FFF2-40B4-BE49-F238E27FC236}">
                <a16:creationId xmlns:a16="http://schemas.microsoft.com/office/drawing/2014/main" id="{F5624BCC-0AC8-4FBA-BEB0-D71826B2A9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584" y="2283930"/>
            <a:ext cx="3521176" cy="1237170"/>
          </a:xfrm>
          <a:prstGeom prst="rect">
            <a:avLst/>
          </a:prstGeom>
        </p:spPr>
      </p:pic>
      <p:pic>
        <p:nvPicPr>
          <p:cNvPr id="18" name="Picture 17">
            <a:hlinkClick r:id="rId9"/>
            <a:extLst>
              <a:ext uri="{FF2B5EF4-FFF2-40B4-BE49-F238E27FC236}">
                <a16:creationId xmlns:a16="http://schemas.microsoft.com/office/drawing/2014/main" id="{645107B8-733C-409E-89D7-C46AAD69109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7576" y="1558786"/>
            <a:ext cx="2812884" cy="86551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FFDCEAD-2C7B-403D-A4A8-92DEE440482D}"/>
              </a:ext>
            </a:extLst>
          </p:cNvPr>
          <p:cNvSpPr txBox="1"/>
          <p:nvPr/>
        </p:nvSpPr>
        <p:spPr>
          <a:xfrm>
            <a:off x="341540" y="1699155"/>
            <a:ext cx="8696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Cavway</a:t>
            </a:r>
            <a:r>
              <a:rPr lang="en-GB" sz="1600" dirty="0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 is a testing site for Connected and Autonomous Vehicles (CAV).  It is working on the future of safe and automated motoring.  </a:t>
            </a:r>
          </a:p>
        </p:txBody>
      </p:sp>
      <p:pic>
        <p:nvPicPr>
          <p:cNvPr id="23" name="Picture 22">
            <a:hlinkClick r:id="rId11"/>
            <a:extLst>
              <a:ext uri="{FF2B5EF4-FFF2-40B4-BE49-F238E27FC236}">
                <a16:creationId xmlns:a16="http://schemas.microsoft.com/office/drawing/2014/main" id="{6E5CA159-E649-48EF-9C76-0D976FF343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7576" y="3566492"/>
            <a:ext cx="2812884" cy="7430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81601E4-4FF4-41A6-8D48-41FD67FD29DE}"/>
              </a:ext>
            </a:extLst>
          </p:cNvPr>
          <p:cNvSpPr txBox="1"/>
          <p:nvPr/>
        </p:nvSpPr>
        <p:spPr>
          <a:xfrm>
            <a:off x="0" y="5796905"/>
            <a:ext cx="2698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©VotesforSchools The WOW Show</a:t>
            </a:r>
          </a:p>
        </p:txBody>
      </p:sp>
      <p:sp>
        <p:nvSpPr>
          <p:cNvPr id="13" name="Shape 114">
            <a:extLst>
              <a:ext uri="{FF2B5EF4-FFF2-40B4-BE49-F238E27FC236}">
                <a16:creationId xmlns:a16="http://schemas.microsoft.com/office/drawing/2014/main" id="{6C7EA7AA-05C2-4453-B2AF-7633AB4509E4}"/>
              </a:ext>
            </a:extLst>
          </p:cNvPr>
          <p:cNvSpPr/>
          <p:nvPr/>
        </p:nvSpPr>
        <p:spPr>
          <a:xfrm>
            <a:off x="2095215" y="881288"/>
            <a:ext cx="8001569" cy="5386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GB" sz="2500" b="1" dirty="0">
                <a:latin typeface="Terminal Dosis" panose="02010203020202060003" pitchFamily="2" charset="0"/>
                <a:ea typeface="Helvetica Neue" panose="02000503000000020004" pitchFamily="2" charset="0"/>
                <a:cs typeface="Arial" panose="020B0604020202020204" pitchFamily="34" charset="0"/>
                <a:sym typeface="Lato"/>
              </a:rPr>
              <a:t>Get to know the employers!</a:t>
            </a:r>
            <a:endParaRPr lang="en-GB" sz="25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48783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 descr="Information outline">
            <a:extLst>
              <a:ext uri="{FF2B5EF4-FFF2-40B4-BE49-F238E27FC236}">
                <a16:creationId xmlns:a16="http://schemas.microsoft.com/office/drawing/2014/main" id="{B71B8E8D-6432-42EF-B71E-4BB8C99D2D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09930" y="632910"/>
            <a:ext cx="4772140" cy="4772140"/>
          </a:xfrm>
          <a:prstGeom prst="rect">
            <a:avLst/>
          </a:prstGeom>
        </p:spPr>
      </p:pic>
      <p:sp>
        <p:nvSpPr>
          <p:cNvPr id="13" name="Shape 114">
            <a:extLst>
              <a:ext uri="{FF2B5EF4-FFF2-40B4-BE49-F238E27FC236}">
                <a16:creationId xmlns:a16="http://schemas.microsoft.com/office/drawing/2014/main" id="{9EB77A26-8C0B-49C7-86BE-950D9C2436E7}"/>
              </a:ext>
            </a:extLst>
          </p:cNvPr>
          <p:cNvSpPr/>
          <p:nvPr/>
        </p:nvSpPr>
        <p:spPr>
          <a:xfrm>
            <a:off x="751344" y="1039271"/>
            <a:ext cx="8001569" cy="5386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buSzPct val="25000"/>
            </a:pPr>
            <a:endParaRPr lang="en-GB" sz="20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  <a:sym typeface="Lato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D048B5-1905-4FDF-BD7B-6C687FAD2F29}"/>
              </a:ext>
            </a:extLst>
          </p:cNvPr>
          <p:cNvSpPr txBox="1"/>
          <p:nvPr/>
        </p:nvSpPr>
        <p:spPr>
          <a:xfrm>
            <a:off x="2698596" y="1582259"/>
            <a:ext cx="9019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Why not go and visit The Silverstone Experience yourself to find out the history and heritage of Silverstone?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0A827A-75A7-49E9-AE2A-7DE723255673}"/>
              </a:ext>
            </a:extLst>
          </p:cNvPr>
          <p:cNvSpPr txBox="1"/>
          <p:nvPr/>
        </p:nvSpPr>
        <p:spPr>
          <a:xfrm>
            <a:off x="474014" y="2625449"/>
            <a:ext cx="9622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dirty="0">
                <a:solidFill>
                  <a:srgbClr val="000000"/>
                </a:solidFill>
                <a:effectLst/>
                <a:latin typeface="Jost Medium" pitchFamily="2" charset="0"/>
                <a:ea typeface="Jost Medium" pitchFamily="2" charset="0"/>
              </a:rPr>
              <a:t>Combining state-of-the-art technology with the conveniences of modern vehicles in retro-designed packages, David Brown Automotive create exclusive and versatile luxury vehicles.  </a:t>
            </a:r>
            <a:endParaRPr lang="en-GB" sz="1600" dirty="0">
              <a:latin typeface="Jost Medium" pitchFamily="2" charset="0"/>
              <a:ea typeface="Jost Medium" pitchFamily="2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09FE04-3B88-411D-8BE7-3A0F318882E8}"/>
              </a:ext>
            </a:extLst>
          </p:cNvPr>
          <p:cNvSpPr txBox="1"/>
          <p:nvPr/>
        </p:nvSpPr>
        <p:spPr>
          <a:xfrm>
            <a:off x="474014" y="4210125"/>
            <a:ext cx="9228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Vorteq</a:t>
            </a:r>
            <a:r>
              <a:rPr lang="en-GB" sz="1600" dirty="0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 Sports design and create the best sporting equipment on the planet to give the best performance. 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40DB83-45BA-4E3D-8B7F-292B2499B8E0}"/>
              </a:ext>
            </a:extLst>
          </p:cNvPr>
          <p:cNvSpPr txBox="1"/>
          <p:nvPr/>
        </p:nvSpPr>
        <p:spPr>
          <a:xfrm>
            <a:off x="2745488" y="3561589"/>
            <a:ext cx="9019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ost Medium" pitchFamily="2" charset="0"/>
                <a:ea typeface="Jost Medium" pitchFamily="2" charset="0"/>
                <a:cs typeface="Calibri" panose="020F0502020204030204" pitchFamily="34" charset="0"/>
              </a:rPr>
              <a:t>Head to the Aston Martin Cognizant F1 Team LinkedIn page to explore career opportunities</a:t>
            </a:r>
            <a:r>
              <a:rPr kumimoji="0" lang="en-GB" altLang="en-US" sz="16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Jost Medium" pitchFamily="2" charset="0"/>
                <a:ea typeface="Jost Medium" pitchFamily="2" charset="0"/>
                <a:cs typeface="Calibri" panose="020F0502020204030204" pitchFamily="34" charset="0"/>
              </a:rPr>
              <a:t>.  </a:t>
            </a:r>
            <a:r>
              <a:rPr lang="en-GB" sz="1600" b="0" i="0" dirty="0">
                <a:effectLst/>
                <a:latin typeface="Jost Medium" pitchFamily="2" charset="0"/>
                <a:ea typeface="Jost Medium" pitchFamily="2" charset="0"/>
              </a:rPr>
              <a:t> </a:t>
            </a:r>
            <a:endParaRPr lang="en-GB" sz="1600" dirty="0">
              <a:latin typeface="Jost Medium" pitchFamily="2" charset="0"/>
              <a:ea typeface="Jost Medium" pitchFamily="2" charset="0"/>
              <a:cs typeface="Arial" panose="020B0604020202020204" pitchFamily="34" charset="0"/>
            </a:endParaRPr>
          </a:p>
        </p:txBody>
      </p:sp>
      <p:pic>
        <p:nvPicPr>
          <p:cNvPr id="23" name="Picture 22">
            <a:hlinkClick r:id="rId5"/>
            <a:extLst>
              <a:ext uri="{FF2B5EF4-FFF2-40B4-BE49-F238E27FC236}">
                <a16:creationId xmlns:a16="http://schemas.microsoft.com/office/drawing/2014/main" id="{3F7B662D-9942-4E19-9EDB-765DE0CE82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014" y="1525650"/>
            <a:ext cx="1806730" cy="704898"/>
          </a:xfrm>
          <a:prstGeom prst="rect">
            <a:avLst/>
          </a:prstGeom>
        </p:spPr>
      </p:pic>
      <p:pic>
        <p:nvPicPr>
          <p:cNvPr id="24" name="Picture 23">
            <a:hlinkClick r:id="rId7"/>
            <a:extLst>
              <a:ext uri="{FF2B5EF4-FFF2-40B4-BE49-F238E27FC236}">
                <a16:creationId xmlns:a16="http://schemas.microsoft.com/office/drawing/2014/main" id="{BC3A333D-1768-41D0-BBB5-F2D08476085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985" y="2466178"/>
            <a:ext cx="1397000" cy="785429"/>
          </a:xfrm>
          <a:prstGeom prst="rect">
            <a:avLst/>
          </a:prstGeom>
        </p:spPr>
      </p:pic>
      <p:pic>
        <p:nvPicPr>
          <p:cNvPr id="25" name="Picture 2" descr="Aston Martin Logo | Aston martin, Aston martin vulcan, Aston martin cars">
            <a:hlinkClick r:id="rId9"/>
            <a:extLst>
              <a:ext uri="{FF2B5EF4-FFF2-40B4-BE49-F238E27FC236}">
                <a16:creationId xmlns:a16="http://schemas.microsoft.com/office/drawing/2014/main" id="{288C6B29-0143-4E3C-A7C4-4CF7E525A9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7877"/>
          <a:stretch/>
        </p:blipFill>
        <p:spPr bwMode="auto">
          <a:xfrm>
            <a:off x="566244" y="3583184"/>
            <a:ext cx="1714500" cy="4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hlinkClick r:id="rId11"/>
            <a:extLst>
              <a:ext uri="{FF2B5EF4-FFF2-40B4-BE49-F238E27FC236}">
                <a16:creationId xmlns:a16="http://schemas.microsoft.com/office/drawing/2014/main" id="{332DA5CD-BC67-468E-8982-F82602CD832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702799" y="4161422"/>
            <a:ext cx="2015186" cy="71348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C72B319-C7A0-48CF-A4D6-CEA3EB1D6C5E}"/>
              </a:ext>
            </a:extLst>
          </p:cNvPr>
          <p:cNvSpPr txBox="1"/>
          <p:nvPr/>
        </p:nvSpPr>
        <p:spPr>
          <a:xfrm>
            <a:off x="0" y="5796905"/>
            <a:ext cx="2698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©VotesforSchools The WOW Show</a:t>
            </a:r>
          </a:p>
        </p:txBody>
      </p:sp>
      <p:sp>
        <p:nvSpPr>
          <p:cNvPr id="15" name="Shape 114">
            <a:extLst>
              <a:ext uri="{FF2B5EF4-FFF2-40B4-BE49-F238E27FC236}">
                <a16:creationId xmlns:a16="http://schemas.microsoft.com/office/drawing/2014/main" id="{8ADB868C-CE73-4E47-B995-197225845D65}"/>
              </a:ext>
            </a:extLst>
          </p:cNvPr>
          <p:cNvSpPr/>
          <p:nvPr/>
        </p:nvSpPr>
        <p:spPr>
          <a:xfrm>
            <a:off x="2095215" y="828146"/>
            <a:ext cx="8001569" cy="5386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GB" sz="2500" b="1" dirty="0">
                <a:latin typeface="Terminal Dosis" panose="02010203020202060003" pitchFamily="2" charset="0"/>
                <a:ea typeface="Helvetica Neue" panose="02000503000000020004" pitchFamily="2" charset="0"/>
                <a:cs typeface="Arial" panose="020B0604020202020204" pitchFamily="34" charset="0"/>
                <a:sym typeface="Lato"/>
              </a:rPr>
              <a:t>Get to know the employers!</a:t>
            </a:r>
            <a:endParaRPr lang="en-GB" sz="25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  <a:sym typeface="Lato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67A7DDC-E6BD-4DA0-86A6-5EB27B94B7F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4016" y="4973036"/>
            <a:ext cx="3990975" cy="75247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736FF60-13D0-4615-82B6-EA53CD2E9241}"/>
              </a:ext>
            </a:extLst>
          </p:cNvPr>
          <p:cNvSpPr txBox="1"/>
          <p:nvPr/>
        </p:nvSpPr>
        <p:spPr>
          <a:xfrm>
            <a:off x="4794311" y="5056885"/>
            <a:ext cx="685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dirty="0">
                <a:solidFill>
                  <a:srgbClr val="000000"/>
                </a:solidFill>
                <a:effectLst/>
                <a:latin typeface="Jost Medium" pitchFamily="2" charset="0"/>
                <a:ea typeface="Jost Medium" pitchFamily="2" charset="0"/>
              </a:rPr>
              <a:t>The Digital Manufacturing Centre (DMC) is an industry-defining production facility and innovation hub at Silverstone Park.  </a:t>
            </a:r>
            <a:endParaRPr lang="en-GB" sz="1600" dirty="0">
              <a:latin typeface="Jost Medium" pitchFamily="2" charset="0"/>
              <a:ea typeface="Jost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25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 descr="Information outline">
            <a:extLst>
              <a:ext uri="{FF2B5EF4-FFF2-40B4-BE49-F238E27FC236}">
                <a16:creationId xmlns:a16="http://schemas.microsoft.com/office/drawing/2014/main" id="{B71B8E8D-6432-42EF-B71E-4BB8C99D2D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09930" y="909003"/>
            <a:ext cx="4772140" cy="4772140"/>
          </a:xfrm>
          <a:prstGeom prst="rect">
            <a:avLst/>
          </a:prstGeom>
        </p:spPr>
      </p:pic>
      <p:sp>
        <p:nvSpPr>
          <p:cNvPr id="13" name="Shape 114">
            <a:extLst>
              <a:ext uri="{FF2B5EF4-FFF2-40B4-BE49-F238E27FC236}">
                <a16:creationId xmlns:a16="http://schemas.microsoft.com/office/drawing/2014/main" id="{9EB77A26-8C0B-49C7-86BE-950D9C2436E7}"/>
              </a:ext>
            </a:extLst>
          </p:cNvPr>
          <p:cNvSpPr/>
          <p:nvPr/>
        </p:nvSpPr>
        <p:spPr>
          <a:xfrm>
            <a:off x="751344" y="1039271"/>
            <a:ext cx="8001569" cy="5386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buSzPct val="25000"/>
            </a:pPr>
            <a:endParaRPr lang="en-GB" sz="20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  <a:sym typeface="Lato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D048B5-1905-4FDF-BD7B-6C687FAD2F29}"/>
              </a:ext>
            </a:extLst>
          </p:cNvPr>
          <p:cNvSpPr txBox="1"/>
          <p:nvPr/>
        </p:nvSpPr>
        <p:spPr>
          <a:xfrm>
            <a:off x="2698595" y="1753049"/>
            <a:ext cx="9019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Dragon/Penske Autosport have created a zero emission electric Formula E car with an aim to transfer sustainable technologies to the road and inspire innovation towards climate control.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0A827A-75A7-49E9-AE2A-7DE723255673}"/>
              </a:ext>
            </a:extLst>
          </p:cNvPr>
          <p:cNvSpPr txBox="1"/>
          <p:nvPr/>
        </p:nvSpPr>
        <p:spPr>
          <a:xfrm>
            <a:off x="356888" y="2844020"/>
            <a:ext cx="9739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dirty="0">
                <a:solidFill>
                  <a:srgbClr val="222222"/>
                </a:solidFill>
                <a:effectLst/>
                <a:latin typeface="Jost Medium" pitchFamily="2" charset="0"/>
                <a:ea typeface="Jost Medium" pitchFamily="2" charset="0"/>
              </a:rPr>
              <a:t>HS2 Ltd was set up by the Government to develop, build and operate HS2, a national high-speed railway linking London, Birmingham, Leeds and Manchester, with connectivity to the existing rail network.</a:t>
            </a:r>
            <a:endParaRPr lang="en-GB" sz="1600" dirty="0">
              <a:latin typeface="Jost Medium" pitchFamily="2" charset="0"/>
              <a:ea typeface="Jost Medium" pitchFamily="2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09FE04-3B88-411D-8BE7-3A0F318882E8}"/>
              </a:ext>
            </a:extLst>
          </p:cNvPr>
          <p:cNvSpPr txBox="1"/>
          <p:nvPr/>
        </p:nvSpPr>
        <p:spPr>
          <a:xfrm>
            <a:off x="541806" y="4884228"/>
            <a:ext cx="8211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Silverstone Sports Engineering Hub has </a:t>
            </a:r>
            <a:r>
              <a:rPr lang="en-GB" sz="1600" b="0" i="0" dirty="0">
                <a:effectLst/>
                <a:latin typeface="Jost Medium" pitchFamily="2" charset="0"/>
                <a:ea typeface="Jost Medium" pitchFamily="2" charset="0"/>
              </a:rPr>
              <a:t>engineers and sports scientists that can help create a unique environment for innovation at Silverstone Park</a:t>
            </a:r>
            <a:r>
              <a:rPr lang="en-GB" sz="1600" dirty="0">
                <a:latin typeface="Jost Medium" pitchFamily="2" charset="0"/>
                <a:ea typeface="Jost Medium" pitchFamily="2" charset="0"/>
                <a:cs typeface="Arial" panose="020B0604020202020204" pitchFamily="34" charset="0"/>
              </a:rPr>
              <a:t>.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40DB83-45BA-4E3D-8B7F-292B2499B8E0}"/>
              </a:ext>
            </a:extLst>
          </p:cNvPr>
          <p:cNvSpPr txBox="1"/>
          <p:nvPr/>
        </p:nvSpPr>
        <p:spPr>
          <a:xfrm>
            <a:off x="2698595" y="3865763"/>
            <a:ext cx="9019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dirty="0">
                <a:solidFill>
                  <a:srgbClr val="1D1D1B"/>
                </a:solidFill>
                <a:effectLst/>
                <a:latin typeface="Jost Medium" pitchFamily="2" charset="0"/>
                <a:ea typeface="Jost Medium" pitchFamily="2" charset="0"/>
              </a:rPr>
              <a:t>At East West Railway Company, they are hiring talented, creative problem-solvers, bringing together a talented team with diverse experiences, backgrounds and skills. </a:t>
            </a:r>
            <a:endParaRPr lang="en-GB" sz="1600" dirty="0">
              <a:latin typeface="Jost Medium" pitchFamily="2" charset="0"/>
              <a:ea typeface="Jost Medium" pitchFamily="2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72B319-C7A0-48CF-A4D6-CEA3EB1D6C5E}"/>
              </a:ext>
            </a:extLst>
          </p:cNvPr>
          <p:cNvSpPr txBox="1"/>
          <p:nvPr/>
        </p:nvSpPr>
        <p:spPr>
          <a:xfrm>
            <a:off x="0" y="5796905"/>
            <a:ext cx="2698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©VotesforSchools The WOW Show</a:t>
            </a:r>
          </a:p>
        </p:txBody>
      </p:sp>
      <p:sp>
        <p:nvSpPr>
          <p:cNvPr id="15" name="Shape 114">
            <a:extLst>
              <a:ext uri="{FF2B5EF4-FFF2-40B4-BE49-F238E27FC236}">
                <a16:creationId xmlns:a16="http://schemas.microsoft.com/office/drawing/2014/main" id="{8ADB868C-CE73-4E47-B995-197225845D65}"/>
              </a:ext>
            </a:extLst>
          </p:cNvPr>
          <p:cNvSpPr/>
          <p:nvPr/>
        </p:nvSpPr>
        <p:spPr>
          <a:xfrm>
            <a:off x="2095215" y="845651"/>
            <a:ext cx="8001569" cy="5386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GB" sz="2500" b="1" dirty="0">
                <a:latin typeface="Terminal Dosis" panose="02010203020202060003" pitchFamily="2" charset="0"/>
                <a:ea typeface="Helvetica Neue" panose="02000503000000020004" pitchFamily="2" charset="0"/>
                <a:cs typeface="Arial" panose="020B0604020202020204" pitchFamily="34" charset="0"/>
                <a:sym typeface="Lato"/>
              </a:rPr>
              <a:t>Get to know the employers!</a:t>
            </a:r>
            <a:endParaRPr lang="en-GB" sz="25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  <a:sym typeface="Lat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1A539A-9BF9-41B7-92A0-21397CE44C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016" y="1552474"/>
            <a:ext cx="1892044" cy="9152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C58CEB-AF3B-4769-A498-F3216E49F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30969" y="2649970"/>
            <a:ext cx="1419225" cy="838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DDF86C-271D-4138-94B7-A2080FEFEF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015" y="3793129"/>
            <a:ext cx="1876425" cy="857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5B07DF-789B-4B47-8F92-41A78A06D1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11390" y="4744384"/>
            <a:ext cx="2838804" cy="80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84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Bucks Skills Hu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FE3"/>
      </a:accent1>
      <a:accent2>
        <a:srgbClr val="772480"/>
      </a:accent2>
      <a:accent3>
        <a:srgbClr val="D02486"/>
      </a:accent3>
      <a:accent4>
        <a:srgbClr val="A2C617"/>
      </a:accent4>
      <a:accent5>
        <a:srgbClr val="EE7203"/>
      </a:accent5>
      <a:accent6>
        <a:srgbClr val="472665"/>
      </a:accent6>
      <a:hlink>
        <a:srgbClr val="009FE3"/>
      </a:hlink>
      <a:folHlink>
        <a:srgbClr val="7724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SH - Presentaion with heaer" id="{473EBBC9-7097-407D-BE08-AF01E066987C}" vid="{58BC4324-355D-4E89-BEA0-BED55BFA40C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970F509876344F854BCF58A8DF1B38" ma:contentTypeVersion="2242" ma:contentTypeDescription="Create a new document." ma:contentTypeScope="" ma:versionID="8d451a483f510f9ea49a9657e716ce77">
  <xsd:schema xmlns:xsd="http://www.w3.org/2001/XMLSchema" xmlns:xs="http://www.w3.org/2001/XMLSchema" xmlns:p="http://schemas.microsoft.com/office/2006/metadata/properties" xmlns:ns2="1a8ff624-5bef-4543-aa24-e2de0e290624" xmlns:ns3="76cfcb06-b5d1-45e1-b702-a0fcafd5a2e4" targetNamespace="http://schemas.microsoft.com/office/2006/metadata/properties" ma:root="true" ma:fieldsID="4e4cfb87da48b5be3912c7fe3ca631bb" ns2:_="" ns3:_="">
    <xsd:import namespace="1a8ff624-5bef-4543-aa24-e2de0e290624"/>
    <xsd:import namespace="76cfcb06-b5d1-45e1-b702-a0fcafd5a2e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Im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8ff624-5bef-4543-aa24-e2de0e29062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cfcb06-b5d1-45e1-b702-a0fcafd5a2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Image" ma:index="23" nillable="true" ma:displayName="Image" ma:internalName="Imag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1a8ff624-5bef-4543-aa24-e2de0e290624">HT46XTUQYTRU-283363358-293502</_dlc_DocId>
    <_dlc_DocIdUrl xmlns="1a8ff624-5bef-4543-aa24-e2de0e290624">
      <Url>https://bucksbusinessfirst.sharepoint.com/sites/marketing/_layouts/15/DocIdRedir.aspx?ID=HT46XTUQYTRU-283363358-293502</Url>
      <Description>HT46XTUQYTRU-283363358-293502</Description>
    </_dlc_DocIdUrl>
    <Image xmlns="76cfcb06-b5d1-45e1-b702-a0fcafd5a2e4" xsi:nil="true"/>
  </documentManagement>
</p:properties>
</file>

<file path=customXml/itemProps1.xml><?xml version="1.0" encoding="utf-8"?>
<ds:datastoreItem xmlns:ds="http://schemas.openxmlformats.org/officeDocument/2006/customXml" ds:itemID="{1173670D-F851-4E1B-902F-0E14EC8DBE11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945E112-BA1C-460B-B5D6-78E6AB7675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01529A-F5CA-4CFE-95D2-DB85C2DB9E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8ff624-5bef-4543-aa24-e2de0e290624"/>
    <ds:schemaRef ds:uri="76cfcb06-b5d1-45e1-b702-a0fcafd5a2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20979E3-3BC3-4568-9134-039CDB5C133C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76cfcb06-b5d1-45e1-b702-a0fcafd5a2e4"/>
    <ds:schemaRef ds:uri="1a8ff624-5bef-4543-aa24-e2de0e29062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BSH - Presentaion with heaer</Template>
  <TotalTime>342</TotalTime>
  <Words>1077</Words>
  <Application>Microsoft Office PowerPoint</Application>
  <PresentationFormat>Widescreen</PresentationFormat>
  <Paragraphs>122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Jost</vt:lpstr>
      <vt:lpstr>Wingdings</vt:lpstr>
      <vt:lpstr>Calibri</vt:lpstr>
      <vt:lpstr>Jost Medium</vt:lpstr>
      <vt:lpstr>Terminal Dosis</vt:lpstr>
      <vt:lpstr>Arial</vt:lpstr>
      <vt:lpstr>Office Theme</vt:lpstr>
      <vt:lpstr>Buckinghamshire Careers</vt:lpstr>
      <vt:lpstr>Buckinghamshire Y7 LMI lesson Lesson Plan: 20-40 minutes</vt:lpstr>
      <vt:lpstr>Buckinghamshire Y7 LMI lesson Lesson Plan: 20-40 minutes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Jude Hadfield</dc:creator>
  <cp:lastModifiedBy>Hari Kalay</cp:lastModifiedBy>
  <cp:revision>23</cp:revision>
  <dcterms:created xsi:type="dcterms:W3CDTF">2021-02-17T10:18:40Z</dcterms:created>
  <dcterms:modified xsi:type="dcterms:W3CDTF">2021-04-28T14:44:25Z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0x010100CA970F509876344F854BCF58A8DF1B38</vt:lpwstr>
  </property>
  <property fmtid="{D5CDD505-2E9C-101B-9397-08002B2CF9AE}" pid="3" name="_dlc_DocIdItemGuid">
    <vt:lpwstr>efa53b20-8cb9-43be-8d3b-d94516981162</vt:lpwstr>
  </property>
</Properties>
</file>