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4" r:id="rId5"/>
  </p:sldMasterIdLst>
  <p:notesMasterIdLst>
    <p:notesMasterId r:id="rId21"/>
  </p:notesMasterIdLst>
  <p:sldIdLst>
    <p:sldId id="256" r:id="rId6"/>
    <p:sldId id="257" r:id="rId7"/>
    <p:sldId id="258" r:id="rId8"/>
    <p:sldId id="259" r:id="rId9"/>
    <p:sldId id="265" r:id="rId10"/>
    <p:sldId id="261" r:id="rId11"/>
    <p:sldId id="267" r:id="rId12"/>
    <p:sldId id="260" r:id="rId13"/>
    <p:sldId id="264" r:id="rId14"/>
    <p:sldId id="262" r:id="rId15"/>
    <p:sldId id="272" r:id="rId16"/>
    <p:sldId id="275" r:id="rId17"/>
    <p:sldId id="276" r:id="rId18"/>
    <p:sldId id="274" r:id="rId19"/>
    <p:sldId id="277" r:id="rId20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Century Gothic" panose="020B0502020202020204" pitchFamily="34" charset="0"/>
      <p:regular r:id="rId26"/>
      <p:bold r:id="rId27"/>
      <p:italic r:id="rId28"/>
      <p:boldItalic r:id="rId29"/>
    </p:embeddedFont>
    <p:embeddedFont>
      <p:font typeface="Jost" pitchFamily="2" charset="0"/>
      <p:regular r:id="rId30"/>
      <p:bold r:id="rId31"/>
      <p:italic r:id="rId32"/>
      <p:boldItalic r:id="rId33"/>
    </p:embeddedFont>
    <p:embeddedFont>
      <p:font typeface="Jost Medium" pitchFamily="2" charset="0"/>
      <p:regular r:id="rId34"/>
      <p:italic r:id="rId35"/>
    </p:embeddedFont>
    <p:embeddedFont>
      <p:font typeface="Open Sans" panose="020B0606030504020204" pitchFamily="34" charset="0"/>
      <p:regular r:id="rId36"/>
      <p:bold r:id="rId37"/>
      <p:italic r:id="rId38"/>
      <p:boldItalic r:id="rId39"/>
    </p:embeddedFont>
    <p:embeddedFont>
      <p:font typeface="Terminal Dosis" panose="02010503020202060003" pitchFamily="2" charset="0"/>
      <p:regular r:id="rId40"/>
      <p:bold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kFNB1tAf238vECfrQ2swMw==" hashData="id2fK/5duLgGrdKr2+oSI7G8qOOV/kglzYSr5JTU13FjzOs6XH6P15BXg5+Klb4ZBmbtPj9w/1UbDiD1ZfGZ+Q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D7F0"/>
    <a:srgbClr val="8D318A"/>
    <a:srgbClr val="C2D2EC"/>
    <a:srgbClr val="B7E9FF"/>
    <a:srgbClr val="A7E4FF"/>
    <a:srgbClr val="9FE1FF"/>
    <a:srgbClr val="009FE3"/>
    <a:srgbClr val="44276C"/>
    <a:srgbClr val="9FD9F3"/>
    <a:srgbClr val="7724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9671" autoAdjust="0"/>
  </p:normalViewPr>
  <p:slideViewPr>
    <p:cSldViewPr snapToGrid="0">
      <p:cViewPr varScale="1">
        <p:scale>
          <a:sx n="60" d="100"/>
          <a:sy n="60" d="100"/>
        </p:scale>
        <p:origin x="12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42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8.fntdata"/><Relationship Id="rId41" Type="http://schemas.openxmlformats.org/officeDocument/2006/relationships/font" Target="fonts/font20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10.fntdata"/><Relationship Id="rId44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D644E-D142-483E-95A6-81576E8A81C5}" type="datetimeFigureOut">
              <a:rPr lang="en-GB" smtClean="0"/>
              <a:t>28/04/2021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00D20-6B1B-4442-9F16-055D49C9F0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517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oSUU9iRuzp8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afeshare.tv/x/ss602199d2bb0de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References</a:t>
            </a:r>
          </a:p>
          <a:p>
            <a:pPr marL="228600" indent="-228600">
              <a:buAutoNum type="arabicParenR"/>
            </a:pPr>
            <a:r>
              <a:rPr lang="en-GB" dirty="0"/>
              <a:t>https://dictionary.cambridge.org/dictionary/english/sector</a:t>
            </a:r>
          </a:p>
          <a:p>
            <a:pPr marL="228600" indent="-228600">
              <a:buAutoNum type="arabicParenR"/>
            </a:pPr>
            <a:r>
              <a:rPr lang="en-GB" dirty="0"/>
              <a:t>https://dictionary.cambridge.org/dictionary/english/employability</a:t>
            </a:r>
          </a:p>
          <a:p>
            <a:pPr marL="228600" indent="-228600">
              <a:buAutoNum type="arabicParenR"/>
            </a:pPr>
            <a:r>
              <a:rPr lang="en-GB" dirty="0"/>
              <a:t>https://bucksskillshub.org/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00D20-6B1B-4442-9F16-055D49C9F05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51332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References:</a:t>
            </a:r>
          </a:p>
          <a:p>
            <a:pPr marL="0" indent="0">
              <a:buNone/>
            </a:pPr>
            <a:r>
              <a:rPr lang="en-GB" dirty="0"/>
              <a:t>1) https://bucksskillshub.org/</a:t>
            </a:r>
          </a:p>
          <a:p>
            <a:endParaRPr lang="en-GB" b="1" dirty="0"/>
          </a:p>
          <a:p>
            <a:r>
              <a:rPr lang="en-GB" b="1" dirty="0"/>
              <a:t>Images:</a:t>
            </a:r>
            <a:endParaRPr lang="en-GB" dirty="0"/>
          </a:p>
          <a:p>
            <a:pPr marL="228600" indent="-228600">
              <a:buAutoNum type="arabicParenR"/>
            </a:pPr>
            <a:r>
              <a:rPr lang="en-GB" dirty="0"/>
              <a:t>Icons8</a:t>
            </a:r>
          </a:p>
          <a:p>
            <a:pPr marL="228600" indent="-228600">
              <a:buAutoNum type="arabicParenR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00D20-6B1B-4442-9F16-055D49C9F05A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8262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References:</a:t>
            </a:r>
          </a:p>
          <a:p>
            <a:pPr marL="228600" indent="-228600">
              <a:buAutoNum type="arabicParenR"/>
            </a:pPr>
            <a:r>
              <a:rPr lang="en-GB" dirty="0"/>
              <a:t>https://www.silverstone.co.uk/</a:t>
            </a:r>
          </a:p>
          <a:p>
            <a:pPr marL="228600" indent="-228600">
              <a:buAutoNum type="arabicParenR"/>
            </a:pPr>
            <a:r>
              <a:rPr lang="en-GB" dirty="0"/>
              <a:t>https://westcottspacecluster.org.uk/</a:t>
            </a:r>
          </a:p>
          <a:p>
            <a:pPr marL="228600" indent="-228600">
              <a:buAutoNum type="arabicParenR"/>
            </a:pPr>
            <a:r>
              <a:rPr lang="en-GB" dirty="0"/>
              <a:t>https://www.buckshealthcare.nhs.uk/About/about.htm</a:t>
            </a:r>
          </a:p>
          <a:p>
            <a:pPr marL="228600" indent="-228600">
              <a:buAutoNum type="arabicParenR"/>
            </a:pPr>
            <a:r>
              <a:rPr lang="en-GB" dirty="0"/>
              <a:t>https://www.buckinghamshire.gov.uk/</a:t>
            </a:r>
          </a:p>
          <a:p>
            <a:pPr marL="228600" indent="-228600">
              <a:buAutoNum type="arabicParenR"/>
            </a:pPr>
            <a:endParaRPr lang="en-GB" dirty="0"/>
          </a:p>
          <a:p>
            <a:pPr marL="228600" indent="-228600">
              <a:buAutoNum type="arabicParenR"/>
            </a:pPr>
            <a:endParaRPr lang="en-GB" dirty="0"/>
          </a:p>
          <a:p>
            <a:pPr marL="228600" indent="-228600">
              <a:buAutoNum type="arabicParenR"/>
            </a:pPr>
            <a:endParaRPr lang="en-GB" dirty="0"/>
          </a:p>
          <a:p>
            <a:pPr marL="228600" indent="-228600">
              <a:buAutoNum type="arabicParenR"/>
            </a:pPr>
            <a:endParaRPr lang="en-GB" dirty="0"/>
          </a:p>
          <a:p>
            <a:pPr marL="228600" indent="-228600">
              <a:buAutoNum type="arabicParenR"/>
            </a:pPr>
            <a:endParaRPr lang="en-GB" dirty="0"/>
          </a:p>
          <a:p>
            <a:endParaRPr lang="en-GB" dirty="0"/>
          </a:p>
          <a:p>
            <a:r>
              <a:rPr lang="en-GB" dirty="0"/>
              <a:t>Images:</a:t>
            </a:r>
          </a:p>
          <a:p>
            <a:r>
              <a:rPr lang="en-GB" dirty="0"/>
              <a:t>1)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00D20-6B1B-4442-9F16-055D49C9F05A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1651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References:</a:t>
            </a:r>
          </a:p>
          <a:p>
            <a:pPr marL="228600" indent="-228600">
              <a:buAutoNum type="arabicParenR"/>
            </a:pPr>
            <a:r>
              <a:rPr lang="en-GB" dirty="0"/>
              <a:t>https://pinewoodgroup.com/studios/pinewood-studios</a:t>
            </a:r>
          </a:p>
          <a:p>
            <a:pPr marL="228600" indent="-228600">
              <a:buAutoNum type="arabicParenR"/>
            </a:pPr>
            <a:r>
              <a:rPr lang="en-GB" dirty="0"/>
              <a:t>https://nfts.co.uk/</a:t>
            </a:r>
          </a:p>
          <a:p>
            <a:pPr marL="228600" indent="-228600">
              <a:buAutoNum type="arabicParenR"/>
            </a:pPr>
            <a:r>
              <a:rPr lang="en-GB" dirty="0"/>
              <a:t>https://www.gehealthcare.co.uk/</a:t>
            </a:r>
          </a:p>
          <a:p>
            <a:pPr marL="228600" indent="-228600">
              <a:buAutoNum type="arabicParenR"/>
            </a:pPr>
            <a:r>
              <a:rPr lang="en-GB" dirty="0"/>
              <a:t>https://www.cavway.co.uk/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00D20-6B1B-4442-9F16-055D49C9F05A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12242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References:</a:t>
            </a:r>
            <a:endParaRPr lang="en-GB" dirty="0"/>
          </a:p>
          <a:p>
            <a:pPr marL="228600" indent="-228600">
              <a:buAutoNum type="arabicParenR"/>
            </a:pPr>
            <a:r>
              <a:rPr lang="en-GB" dirty="0"/>
              <a:t>https://www.silverstone.co.uk/</a:t>
            </a:r>
          </a:p>
          <a:p>
            <a:pPr marL="228600" indent="-228600">
              <a:buAutoNum type="arabicParenR"/>
            </a:pPr>
            <a:r>
              <a:rPr lang="en-GB" dirty="0"/>
              <a:t>https://www.davidbrownautomotive.com/</a:t>
            </a:r>
          </a:p>
          <a:p>
            <a:pPr marL="228600" indent="-228600">
              <a:buAutoNum type="arabicParenR"/>
            </a:pPr>
            <a:r>
              <a:rPr lang="en-GB" dirty="0"/>
              <a:t>https://www.linkedin.com/company/astonmartinf1/</a:t>
            </a:r>
          </a:p>
          <a:p>
            <a:pPr marL="228600" indent="-228600">
              <a:buAutoNum type="arabicParenR"/>
            </a:pPr>
            <a:r>
              <a:rPr lang="en-GB" dirty="0"/>
              <a:t>https://vorteqsports.co.uk/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GB" dirty="0"/>
              <a:t>https://www.digitalmanufacturingcentre.com/</a:t>
            </a:r>
          </a:p>
          <a:p>
            <a:pPr marL="228600" indent="-228600">
              <a:buAutoNum type="arabicParenR"/>
            </a:pPr>
            <a:endParaRPr lang="en-GB" dirty="0"/>
          </a:p>
          <a:p>
            <a:pPr marL="228600" indent="-228600">
              <a:buAutoNum type="arabicParenR"/>
            </a:pPr>
            <a:endParaRPr lang="en-GB" dirty="0"/>
          </a:p>
          <a:p>
            <a:pPr marL="228600" indent="-228600">
              <a:buAutoNum type="arabicParenR"/>
            </a:pPr>
            <a:endParaRPr lang="en-GB" dirty="0"/>
          </a:p>
          <a:p>
            <a:pPr marL="228600" indent="-228600">
              <a:buAutoNum type="arabicParenR"/>
            </a:pPr>
            <a:endParaRPr lang="en-GB" dirty="0"/>
          </a:p>
          <a:p>
            <a:endParaRPr lang="en-GB" dirty="0"/>
          </a:p>
          <a:p>
            <a:r>
              <a:rPr lang="en-GB" dirty="0"/>
              <a:t>Images:</a:t>
            </a:r>
          </a:p>
          <a:p>
            <a:r>
              <a:rPr lang="en-GB" dirty="0"/>
              <a:t>1)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00D20-6B1B-4442-9F16-055D49C9F05A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1651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References:</a:t>
            </a:r>
            <a:endParaRPr lang="en-GB" dirty="0"/>
          </a:p>
          <a:p>
            <a:pPr marL="228600" indent="-228600">
              <a:buAutoNum type="arabicParenR"/>
            </a:pPr>
            <a:r>
              <a:rPr lang="en-GB" dirty="0"/>
              <a:t>https://dragonracing.com/</a:t>
            </a:r>
          </a:p>
          <a:p>
            <a:pPr marL="228600" indent="-228600">
              <a:buAutoNum type="arabicParenR"/>
            </a:pPr>
            <a:r>
              <a:rPr lang="en-GB" dirty="0"/>
              <a:t>https://www.hs2.org.uk/</a:t>
            </a:r>
          </a:p>
          <a:p>
            <a:pPr marL="228600" indent="-228600">
              <a:buAutoNum type="arabicParenR"/>
            </a:pPr>
            <a:r>
              <a:rPr lang="en-GB" dirty="0"/>
              <a:t>https://eastwestrail.co.uk/</a:t>
            </a:r>
          </a:p>
          <a:p>
            <a:pPr marL="228600" indent="-228600">
              <a:buAutoNum type="arabicParenR"/>
            </a:pPr>
            <a:r>
              <a:rPr lang="en-GB" dirty="0"/>
              <a:t>https://silverstonesportshub.co.uk/</a:t>
            </a:r>
          </a:p>
          <a:p>
            <a:pPr marL="228600" indent="-228600">
              <a:buAutoNum type="arabicParenR"/>
            </a:pPr>
            <a:endParaRPr lang="en-GB" dirty="0"/>
          </a:p>
          <a:p>
            <a:pPr marL="228600" indent="-228600">
              <a:buAutoNum type="arabicParenR"/>
            </a:pPr>
            <a:endParaRPr lang="en-GB" dirty="0"/>
          </a:p>
          <a:p>
            <a:endParaRPr lang="en-GB" dirty="0"/>
          </a:p>
          <a:p>
            <a:r>
              <a:rPr lang="en-GB" dirty="0"/>
              <a:t>Images:</a:t>
            </a:r>
          </a:p>
          <a:p>
            <a:r>
              <a:rPr lang="en-GB" dirty="0"/>
              <a:t>1)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00D20-6B1B-4442-9F16-055D49C9F05A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2646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References:</a:t>
            </a:r>
          </a:p>
          <a:p>
            <a:r>
              <a:rPr lang="en-GB" dirty="0"/>
              <a:t>1) https://bucksskillshub.org/</a:t>
            </a:r>
          </a:p>
          <a:p>
            <a:endParaRPr lang="en-GB" dirty="0"/>
          </a:p>
          <a:p>
            <a:r>
              <a:rPr lang="en-GB" b="1" dirty="0"/>
              <a:t>Images:</a:t>
            </a:r>
          </a:p>
          <a:p>
            <a:pPr marL="228600" indent="-228600">
              <a:buAutoNum type="arabicParenR"/>
            </a:pPr>
            <a:r>
              <a:rPr lang="en-GB" dirty="0"/>
              <a:t>Buckinghamshire Skills Hub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00D20-6B1B-4442-9F16-055D49C9F05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243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References</a:t>
            </a:r>
          </a:p>
          <a:p>
            <a:pPr marL="228600" indent="-228600">
              <a:buAutoNum type="arabicParenR"/>
            </a:pPr>
            <a:r>
              <a:rPr lang="en-GB" sz="1200" b="0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</a:rPr>
              <a:t>https://dictionary.cambridge.org/dictionary/english/sector</a:t>
            </a:r>
          </a:p>
          <a:p>
            <a:pPr marL="228600" indent="-228600">
              <a:buAutoNum type="arabicParenR"/>
            </a:pPr>
            <a:r>
              <a:rPr lang="en-GB" sz="1200" b="0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</a:rPr>
              <a:t>https://bucksskillshub.org/</a:t>
            </a:r>
          </a:p>
          <a:p>
            <a:pPr marL="228600" indent="-228600">
              <a:buAutoNum type="arabicParenR"/>
            </a:pPr>
            <a:endParaRPr lang="en-GB" sz="1200" b="0" i="0" u="none" strike="noStrike" baseline="0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marL="0" indent="0">
              <a:buNone/>
            </a:pPr>
            <a:r>
              <a:rPr lang="en-GB" sz="1200" b="1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</a:rPr>
              <a:t>Images</a:t>
            </a:r>
          </a:p>
          <a:p>
            <a:pPr marL="228600" indent="-228600">
              <a:buAutoNum type="arabicParenR"/>
            </a:pPr>
            <a:r>
              <a:rPr lang="en-GB" sz="1200" b="0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</a:rPr>
              <a:t>Icons8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00D20-6B1B-4442-9F16-055D49C9F05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86102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References:</a:t>
            </a:r>
          </a:p>
          <a:p>
            <a:r>
              <a:rPr lang="en-GB" dirty="0"/>
              <a:t>1) https://bucksskillshub.org/</a:t>
            </a:r>
          </a:p>
          <a:p>
            <a:endParaRPr lang="en-GB" dirty="0"/>
          </a:p>
          <a:p>
            <a:r>
              <a:rPr lang="en-GB" b="1" dirty="0"/>
              <a:t>Images:</a:t>
            </a:r>
          </a:p>
          <a:p>
            <a:pPr marL="228600" indent="-228600">
              <a:buAutoNum type="arabicParenR"/>
            </a:pPr>
            <a:r>
              <a:rPr lang="en-GB" dirty="0"/>
              <a:t>iStock</a:t>
            </a:r>
          </a:p>
          <a:p>
            <a:pPr marL="228600" indent="-228600">
              <a:buAutoNum type="arabicParenR"/>
            </a:pPr>
            <a:r>
              <a:rPr lang="en-GB" dirty="0"/>
              <a:t>Icons8</a:t>
            </a:r>
          </a:p>
          <a:p>
            <a:pPr marL="228600" indent="-228600">
              <a:buAutoNum type="arabicParenR"/>
            </a:pPr>
            <a:r>
              <a:rPr lang="en-GB" dirty="0"/>
              <a:t>Buckinghamshire Skills Hub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00D20-6B1B-4442-9F16-055D49C9F05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3437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References:</a:t>
            </a:r>
          </a:p>
          <a:p>
            <a:pPr marL="228600" indent="-228600">
              <a:buAutoNum type="arabicParenR"/>
            </a:pPr>
            <a:r>
              <a:rPr lang="en-GB" b="0" dirty="0"/>
              <a:t>https://www.buckshealthcare.nhs.uk/For%20patients%20and%20visitors/stoke-mandeville-hospital.html</a:t>
            </a:r>
          </a:p>
          <a:p>
            <a:pPr marL="228600" indent="-228600">
              <a:buAutoNum type="arabicParenR"/>
            </a:pPr>
            <a:r>
              <a:rPr lang="en-GB" b="0" dirty="0"/>
              <a:t>https://www.buckshealthcare.nhs.uk/NSIC%20Home/spinal</a:t>
            </a:r>
          </a:p>
          <a:p>
            <a:pPr marL="228600" indent="-228600">
              <a:buAutoNum type="arabicParenR"/>
            </a:pPr>
            <a:endParaRPr lang="en-GB" b="0" dirty="0"/>
          </a:p>
          <a:p>
            <a:endParaRPr lang="en-GB" dirty="0"/>
          </a:p>
          <a:p>
            <a:r>
              <a:rPr lang="en-GB" b="1" dirty="0"/>
              <a:t>Images:</a:t>
            </a:r>
          </a:p>
          <a:p>
            <a:pPr marL="228600" indent="-228600">
              <a:buAutoNum type="arabicParenR"/>
            </a:pPr>
            <a:r>
              <a:rPr lang="en-GB" b="0" dirty="0"/>
              <a:t>https://www.buckshealthcare.nhs.uk/Default.aspx.LocID-03200100400g00202a.RefLocID-032001004003.Lang-EN.html</a:t>
            </a:r>
          </a:p>
          <a:p>
            <a:pPr marL="228600" indent="-228600">
              <a:buAutoNum type="arabicParenR"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00D20-6B1B-4442-9F16-055D49C9F05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608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Buckinghamshire YouTube Video Link: </a:t>
            </a:r>
            <a:r>
              <a:rPr lang="en-GB" b="0" i="0" dirty="0">
                <a:solidFill>
                  <a:srgbClr val="1155CC"/>
                </a:solidFill>
                <a:effectLst/>
                <a:latin typeface="Arial" panose="020B0604020202020204" pitchFamily="34" charset="0"/>
                <a:hlinkClick r:id="rId3"/>
              </a:rPr>
              <a:t>https://youtu.be/oSUU9iRuzp8</a:t>
            </a:r>
            <a:endParaRPr lang="en-GB" b="0" i="0" dirty="0">
              <a:solidFill>
                <a:srgbClr val="1155CC"/>
              </a:solidFill>
              <a:effectLst/>
              <a:latin typeface="Arial" panose="020B0604020202020204" pitchFamily="34" charset="0"/>
            </a:endParaRPr>
          </a:p>
          <a:p>
            <a:r>
              <a:rPr lang="en-GB" b="1" i="0" dirty="0" err="1">
                <a:solidFill>
                  <a:srgbClr val="1155CC"/>
                </a:solidFill>
                <a:effectLst/>
                <a:latin typeface="Arial" panose="020B0604020202020204" pitchFamily="34" charset="0"/>
              </a:rPr>
              <a:t>Safeshare</a:t>
            </a:r>
            <a:r>
              <a:rPr lang="en-GB" b="1" i="0" dirty="0">
                <a:solidFill>
                  <a:srgbClr val="1155CC"/>
                </a:solidFill>
                <a:effectLst/>
                <a:latin typeface="Arial" panose="020B0604020202020204" pitchFamily="34" charset="0"/>
              </a:rPr>
              <a:t> Video Link: </a:t>
            </a:r>
            <a:r>
              <a:rPr lang="en-GB" b="0" i="0" dirty="0">
                <a:solidFill>
                  <a:srgbClr val="1155CC"/>
                </a:solidFill>
                <a:effectLst/>
                <a:latin typeface="Arial" panose="020B0604020202020204" pitchFamily="34" charset="0"/>
              </a:rPr>
              <a:t>https://safeshare.tv/x/oSUU9iRuzp8</a:t>
            </a:r>
          </a:p>
          <a:p>
            <a:endParaRPr lang="en-GB" b="1" dirty="0"/>
          </a:p>
          <a:p>
            <a:r>
              <a:rPr lang="en-GB" b="1" dirty="0"/>
              <a:t>References:</a:t>
            </a:r>
          </a:p>
          <a:p>
            <a:pPr marL="228600" indent="-228600">
              <a:buAutoNum type="arabicParenR"/>
            </a:pPr>
            <a:r>
              <a:rPr lang="en-GB" b="0" dirty="0"/>
              <a:t>https://www.buckshealthcare.nhs.uk/For%20patients%20and%20visitors/stoke-mandeville-hospital.html</a:t>
            </a:r>
          </a:p>
          <a:p>
            <a:pPr marL="228600" indent="-228600">
              <a:buAutoNum type="arabicParenR"/>
            </a:pPr>
            <a:r>
              <a:rPr lang="en-GB" dirty="0"/>
              <a:t>https://oppsinbucks.org/category/classroom-to-careers/</a:t>
            </a:r>
          </a:p>
          <a:p>
            <a:pPr marL="228600" indent="-228600">
              <a:buAutoNum type="arabicParenR"/>
            </a:pPr>
            <a:r>
              <a:rPr lang="en-GB" dirty="0"/>
              <a:t>https://www.silverstone.co.uk/</a:t>
            </a:r>
          </a:p>
          <a:p>
            <a:pPr marL="228600" indent="-228600">
              <a:buAutoNum type="arabicParenR"/>
            </a:pPr>
            <a:r>
              <a:rPr lang="en-GB" dirty="0"/>
              <a:t>https://westcottspacecluster.org.uk/</a:t>
            </a:r>
          </a:p>
          <a:p>
            <a:pPr marL="228600" indent="-228600">
              <a:buAutoNum type="arabicParenR"/>
            </a:pPr>
            <a:r>
              <a:rPr lang="en-GB" dirty="0"/>
              <a:t>https://www.buckshealthcare.nhs.uk/About/about.htm</a:t>
            </a:r>
          </a:p>
          <a:p>
            <a:pPr marL="228600" indent="-228600">
              <a:buAutoNum type="arabicParenR"/>
            </a:pPr>
            <a:r>
              <a:rPr lang="en-GB" dirty="0"/>
              <a:t>https://www.jnj.com/</a:t>
            </a:r>
          </a:p>
          <a:p>
            <a:pPr marL="228600" indent="-228600">
              <a:buAutoNum type="arabicParenR"/>
            </a:pPr>
            <a:r>
              <a:rPr lang="en-GB" dirty="0"/>
              <a:t>https://oppsinbucks.org/category/classroom-to-careers/</a:t>
            </a:r>
          </a:p>
          <a:p>
            <a:pPr marL="228600" indent="-228600">
              <a:buAutoNum type="arabicParenR"/>
            </a:pPr>
            <a:r>
              <a:rPr lang="en-GB" dirty="0"/>
              <a:t>https://pinewoodgroup.com/studios/pinewood-studios</a:t>
            </a:r>
          </a:p>
          <a:p>
            <a:pPr marL="228600" indent="-228600">
              <a:buAutoNum type="arabicParenR"/>
            </a:pPr>
            <a:r>
              <a:rPr lang="en-GB" dirty="0"/>
              <a:t>https://nfts.co.uk/</a:t>
            </a:r>
          </a:p>
          <a:p>
            <a:pPr marL="228600" indent="-228600">
              <a:buAutoNum type="arabicParenR"/>
            </a:pPr>
            <a:r>
              <a:rPr lang="en-GB" dirty="0"/>
              <a:t>https://www.gehealthcare.co.uk/</a:t>
            </a:r>
          </a:p>
          <a:p>
            <a:pPr marL="228600" indent="-228600">
              <a:buAutoNum type="arabicParenR"/>
            </a:pPr>
            <a:r>
              <a:rPr lang="en-GB" dirty="0"/>
              <a:t>https://www.cavway.co.uk/</a:t>
            </a:r>
          </a:p>
          <a:p>
            <a:pPr marL="228600" indent="-228600">
              <a:buAutoNum type="arabicParenR"/>
            </a:pPr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b="1" dirty="0"/>
              <a:t>Images:</a:t>
            </a:r>
          </a:p>
          <a:p>
            <a:r>
              <a:rPr lang="en-GB" dirty="0"/>
              <a:t>1)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00D20-6B1B-4442-9F16-055D49C9F05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170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References: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GB" b="0" dirty="0"/>
              <a:t>https://www.prospects.ac.uk/careers-advice/getting-a-job/skills-shortages-and-covid-19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GB" b="0" dirty="0"/>
              <a:t>https://dictionary.cambridge.org/dictionary/english/soft-skills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GB" b="0" dirty="0"/>
              <a:t>https://bucksskillshub.org/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en-GB" b="0" dirty="0"/>
              <a:t>https://www.buckstvlep.co.uk/?wpfb_dl=63</a:t>
            </a:r>
          </a:p>
          <a:p>
            <a:endParaRPr lang="en-GB" dirty="0"/>
          </a:p>
          <a:p>
            <a:endParaRPr lang="en-GB" dirty="0"/>
          </a:p>
          <a:p>
            <a:r>
              <a:rPr lang="en-GB" b="1" dirty="0"/>
              <a:t>Images:</a:t>
            </a:r>
          </a:p>
          <a:p>
            <a:pPr marL="228600" indent="-228600">
              <a:buAutoNum type="arabicParenR"/>
            </a:pPr>
            <a:r>
              <a:rPr lang="en-GB" dirty="0"/>
              <a:t>Icons8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00D20-6B1B-4442-9F16-055D49C9F05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47142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References:</a:t>
            </a:r>
          </a:p>
          <a:p>
            <a:pPr marL="228600" indent="-228600">
              <a:buAutoNum type="arabicParenR"/>
            </a:pPr>
            <a:r>
              <a:rPr lang="en-GB" dirty="0"/>
              <a:t>https://bucksskillshub.org/</a:t>
            </a:r>
          </a:p>
          <a:p>
            <a:pPr marL="228600" indent="-228600">
              <a:buAutoNum type="arabicParenR"/>
            </a:pPr>
            <a:r>
              <a:rPr lang="en-GB" dirty="0"/>
              <a:t>https://bucksskillshub.org/career-seeker/resources/skills-assessment-tools</a:t>
            </a:r>
          </a:p>
          <a:p>
            <a:pPr marL="228600" indent="-228600">
              <a:buAutoNum type="arabicParenR"/>
            </a:pPr>
            <a:r>
              <a:rPr lang="en-GB" dirty="0"/>
              <a:t>https://bucksskillshub.org/career-seeker/resources/nesta-s-skills-for-jobs-tool</a:t>
            </a:r>
          </a:p>
          <a:p>
            <a:endParaRPr lang="en-GB" dirty="0"/>
          </a:p>
          <a:p>
            <a:r>
              <a:rPr lang="en-GB" b="1" dirty="0"/>
              <a:t>Images:</a:t>
            </a:r>
          </a:p>
          <a:p>
            <a:pPr marL="228600" indent="-228600">
              <a:buAutoNum type="arabicParenR"/>
            </a:pPr>
            <a:r>
              <a:rPr lang="en-GB" dirty="0"/>
              <a:t>Icons8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00D20-6B1B-4442-9F16-055D49C9F05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08282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You Tube Video Link – Employability Skills: </a:t>
            </a:r>
            <a:r>
              <a:rPr lang="en-GB" b="0" dirty="0"/>
              <a:t>https://www.youtube.com/watch?v=tKKPUYfOkvw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Safe Share Video Link </a:t>
            </a:r>
            <a:r>
              <a:rPr lang="en-GB" b="0" dirty="0"/>
              <a:t>- </a:t>
            </a:r>
            <a:r>
              <a:rPr lang="en-GB" dirty="0">
                <a:hlinkClick r:id="rId3"/>
              </a:rPr>
              <a:t>https://safeshare.tv/x/ss602199d2bb0de</a:t>
            </a:r>
            <a:endParaRPr lang="en-GB" b="0" dirty="0"/>
          </a:p>
          <a:p>
            <a:endParaRPr lang="en-GB" b="1" dirty="0"/>
          </a:p>
          <a:p>
            <a:r>
              <a:rPr lang="en-GB" b="1" dirty="0"/>
              <a:t>References:</a:t>
            </a:r>
          </a:p>
          <a:p>
            <a:pPr marL="228600" indent="-228600">
              <a:buAutoNum type="arabicParenR"/>
            </a:pPr>
            <a:r>
              <a:rPr lang="en-GB" dirty="0"/>
              <a:t>https://bucksskillshub.org/</a:t>
            </a:r>
          </a:p>
          <a:p>
            <a:endParaRPr lang="en-GB" b="1" dirty="0"/>
          </a:p>
          <a:p>
            <a:r>
              <a:rPr lang="en-GB" b="1" dirty="0"/>
              <a:t>Images:</a:t>
            </a:r>
          </a:p>
          <a:p>
            <a:r>
              <a:rPr lang="en-GB" dirty="0"/>
              <a:t>1) Via video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00D20-6B1B-4442-9F16-055D49C9F05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5083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2A483-04F2-45EA-BE92-5749F3EE10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B48AF9-7AB9-4EF9-80BF-39C0741DC1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456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4D66B-EEF6-4E18-98A3-7BD0FE24C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35A750-50BD-4EDB-81E8-291C814DF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2259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1E5C7A-F4BA-46B2-8D33-25FE9F6D4A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723207"/>
            <a:ext cx="2628900" cy="5228706"/>
          </a:xfrm>
        </p:spPr>
        <p:txBody>
          <a:bodyPr vert="eaVert"/>
          <a:lstStyle>
            <a:lvl1pPr>
              <a:defRPr lang="en-GB" dirty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400DDD-00C9-4A25-BAA7-13B9FE36A0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2" y="723207"/>
            <a:ext cx="7734300" cy="52287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8604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A2484-6147-45F1-8C85-53E62E271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erminal Dosis" panose="0201050302020206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F9823F-CD4B-4927-80BB-BE954DC45E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Jost" pitchFamily="2" charset="0"/>
                <a:ea typeface="Jost" pitchFamily="2" charset="0"/>
              </a:defRPr>
            </a:lvl1pPr>
            <a:lvl2pPr>
              <a:defRPr>
                <a:latin typeface="Jost" pitchFamily="2" charset="0"/>
                <a:ea typeface="Jost" pitchFamily="2" charset="0"/>
              </a:defRPr>
            </a:lvl2pPr>
            <a:lvl3pPr>
              <a:defRPr>
                <a:latin typeface="Jost" pitchFamily="2" charset="0"/>
                <a:ea typeface="Jost" pitchFamily="2" charset="0"/>
              </a:defRPr>
            </a:lvl3pPr>
            <a:lvl4pPr>
              <a:defRPr>
                <a:latin typeface="Jost" pitchFamily="2" charset="0"/>
                <a:ea typeface="Jost" pitchFamily="2" charset="0"/>
              </a:defRPr>
            </a:lvl4pPr>
            <a:lvl5pPr>
              <a:defRPr>
                <a:latin typeface="Jost" pitchFamily="2" charset="0"/>
                <a:ea typeface="Jost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9219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2BFEE-72E3-41A0-9471-C92732D06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244229"/>
            <a:ext cx="10515600" cy="2852737"/>
          </a:xfrm>
        </p:spPr>
        <p:txBody>
          <a:bodyPr anchor="b"/>
          <a:lstStyle>
            <a:lvl1pPr>
              <a:defRPr sz="4500">
                <a:latin typeface="Terminal Dosis" panose="0201050302020206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E5C9D6-D122-4453-AC39-D5A1EDC71A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12395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latin typeface="Jost" pitchFamily="2" charset="0"/>
                <a:ea typeface="Jost" pitchFamily="2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977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74BB2-408E-41B5-9580-59281DC8B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erminal Dosis" panose="02010503020202060003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54EA63-DC63-43BD-B9BB-EB809672D2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8"/>
            <a:ext cx="5181600" cy="4142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8F8DC2-BA55-484D-AB5C-E85B63D3D5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8"/>
            <a:ext cx="5181600" cy="4142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3720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56A62-1D6C-450A-A49F-BFC0D0A19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31523"/>
            <a:ext cx="10515600" cy="95916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E0EF39-873D-4371-8E3A-9D905AD358A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0" u="none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957836-C175-4167-9445-69725FD7C6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4468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659077-A6D3-4527-A947-50301046FC1A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CFB5D7-8338-4F46-8ECB-913AF95DE0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4468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7019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71F4A-1B07-405F-838B-CDE527BEE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8095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4279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0F0A6-9B60-4DBA-8A7B-A13CC81F5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64773"/>
            <a:ext cx="3932237" cy="1292629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D1DFF-7A1B-4B80-8BC6-4A0276E65B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2EC080-DB0A-4FF8-B2AA-6EF57A2CDC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37003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7FB75-9B2D-4F49-AFFC-AE2A84CD9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BD55BB-8FAB-4410-BD96-D6537F178C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3F14DF-7A76-43D8-894F-4F6E129C19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7063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5209DB-3681-482E-858A-AE12B81C6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4321"/>
            <a:ext cx="10515600" cy="936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D6729F-0C21-41FA-A1C9-0CFBDD0BA8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8"/>
            <a:ext cx="10515600" cy="4152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9A8DBD-665B-47C2-ABF4-21E041AFF0B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72337"/>
            <a:ext cx="12192000" cy="8961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F28786-CF63-44B6-A73A-D052EB4BEB3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897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Terminal Dosis" panose="02010503020202060003" pitchFamily="2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Jost" pitchFamily="2" charset="0"/>
          <a:ea typeface="Jost" pitchFamily="2" charset="0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Jost" pitchFamily="2" charset="0"/>
          <a:ea typeface="Jost" pitchFamily="2" charset="0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Jost" pitchFamily="2" charset="0"/>
          <a:ea typeface="Jost" pitchFamily="2" charset="0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Jost" pitchFamily="2" charset="0"/>
          <a:ea typeface="Jost" pitchFamily="2" charset="0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Jost" pitchFamily="2" charset="0"/>
          <a:ea typeface="Jost" pitchFamily="2" charset="0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svg"/><Relationship Id="rId13" Type="http://schemas.openxmlformats.org/officeDocument/2006/relationships/hyperlink" Target="https://safeshare.tv/x/ss602199d2bb0de" TargetMode="External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12" Type="http://schemas.openxmlformats.org/officeDocument/2006/relationships/image" Target="../media/image101.svg"/><Relationship Id="rId17" Type="http://schemas.openxmlformats.org/officeDocument/2006/relationships/image" Target="../media/image103.png"/><Relationship Id="rId2" Type="http://schemas.openxmlformats.org/officeDocument/2006/relationships/notesSlide" Target="../notesSlides/notesSlide9.xml"/><Relationship Id="rId16" Type="http://schemas.openxmlformats.org/officeDocument/2006/relationships/hyperlink" Target="bucksskillshub.org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5.svg"/><Relationship Id="rId11" Type="http://schemas.openxmlformats.org/officeDocument/2006/relationships/image" Target="../media/image100.png"/><Relationship Id="rId5" Type="http://schemas.openxmlformats.org/officeDocument/2006/relationships/image" Target="../media/image94.png"/><Relationship Id="rId15" Type="http://schemas.openxmlformats.org/officeDocument/2006/relationships/hyperlink" Target="https://bucksskillshub.org/" TargetMode="External"/><Relationship Id="rId10" Type="http://schemas.openxmlformats.org/officeDocument/2006/relationships/image" Target="../media/image99.svg"/><Relationship Id="rId4" Type="http://schemas.openxmlformats.org/officeDocument/2006/relationships/image" Target="../media/image93.svg"/><Relationship Id="rId9" Type="http://schemas.openxmlformats.org/officeDocument/2006/relationships/image" Target="../media/image98.png"/><Relationship Id="rId14" Type="http://schemas.openxmlformats.org/officeDocument/2006/relationships/image" Target="../media/image10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svg"/><Relationship Id="rId13" Type="http://schemas.openxmlformats.org/officeDocument/2006/relationships/hyperlink" Target="https://bucksskillshub.org/" TargetMode="External"/><Relationship Id="rId18" Type="http://schemas.openxmlformats.org/officeDocument/2006/relationships/image" Target="../media/image114.png"/><Relationship Id="rId3" Type="http://schemas.openxmlformats.org/officeDocument/2006/relationships/image" Target="../media/image94.png"/><Relationship Id="rId21" Type="http://schemas.openxmlformats.org/officeDocument/2006/relationships/image" Target="../media/image90.png"/><Relationship Id="rId7" Type="http://schemas.openxmlformats.org/officeDocument/2006/relationships/image" Target="../media/image106.png"/><Relationship Id="rId12" Type="http://schemas.openxmlformats.org/officeDocument/2006/relationships/image" Target="../media/image109.svg"/><Relationship Id="rId17" Type="http://schemas.openxmlformats.org/officeDocument/2006/relationships/image" Target="../media/image113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12.png"/><Relationship Id="rId20" Type="http://schemas.openxmlformats.org/officeDocument/2006/relationships/image" Target="../media/image1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5.svg"/><Relationship Id="rId11" Type="http://schemas.openxmlformats.org/officeDocument/2006/relationships/image" Target="../media/image108.png"/><Relationship Id="rId5" Type="http://schemas.openxmlformats.org/officeDocument/2006/relationships/image" Target="../media/image104.png"/><Relationship Id="rId15" Type="http://schemas.openxmlformats.org/officeDocument/2006/relationships/image" Target="../media/image111.png"/><Relationship Id="rId23" Type="http://schemas.openxmlformats.org/officeDocument/2006/relationships/image" Target="../media/image118.png"/><Relationship Id="rId10" Type="http://schemas.openxmlformats.org/officeDocument/2006/relationships/image" Target="../media/image44.svg"/><Relationship Id="rId19" Type="http://schemas.openxmlformats.org/officeDocument/2006/relationships/image" Target="../media/image115.png"/><Relationship Id="rId4" Type="http://schemas.openxmlformats.org/officeDocument/2006/relationships/image" Target="../media/image95.svg"/><Relationship Id="rId9" Type="http://schemas.openxmlformats.org/officeDocument/2006/relationships/image" Target="../media/image43.png"/><Relationship Id="rId14" Type="http://schemas.openxmlformats.org/officeDocument/2006/relationships/image" Target="../media/image110.png"/><Relationship Id="rId22" Type="http://schemas.openxmlformats.org/officeDocument/2006/relationships/image" Target="../media/image1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9.png"/><Relationship Id="rId7" Type="http://schemas.openxmlformats.org/officeDocument/2006/relationships/hyperlink" Target="https://westcottspacecluster.org.uk/" TargetMode="External"/><Relationship Id="rId12" Type="http://schemas.openxmlformats.org/officeDocument/2006/relationships/image" Target="../media/image1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1.png"/><Relationship Id="rId11" Type="http://schemas.openxmlformats.org/officeDocument/2006/relationships/hyperlink" Target="https://www.buckinghamshire.gov.uk/" TargetMode="External"/><Relationship Id="rId5" Type="http://schemas.openxmlformats.org/officeDocument/2006/relationships/hyperlink" Target="https://www.silverstone.co.uk/" TargetMode="External"/><Relationship Id="rId10" Type="http://schemas.openxmlformats.org/officeDocument/2006/relationships/image" Target="../media/image123.png"/><Relationship Id="rId4" Type="http://schemas.openxmlformats.org/officeDocument/2006/relationships/image" Target="../media/image120.svg"/><Relationship Id="rId9" Type="http://schemas.openxmlformats.org/officeDocument/2006/relationships/hyperlink" Target="https://www.buckshealthcare.nhs.uk/About/about.htm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3" Type="http://schemas.openxmlformats.org/officeDocument/2006/relationships/image" Target="../media/image119.png"/><Relationship Id="rId7" Type="http://schemas.openxmlformats.org/officeDocument/2006/relationships/hyperlink" Target="https://www.gehealthcare.co.uk/" TargetMode="External"/><Relationship Id="rId12" Type="http://schemas.openxmlformats.org/officeDocument/2006/relationships/image" Target="../media/image1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5.png"/><Relationship Id="rId11" Type="http://schemas.openxmlformats.org/officeDocument/2006/relationships/hyperlink" Target="https://nfts.co.uk/" TargetMode="External"/><Relationship Id="rId5" Type="http://schemas.openxmlformats.org/officeDocument/2006/relationships/hyperlink" Target="https://pinewoodgroup.com/studios/pinewood-studios" TargetMode="External"/><Relationship Id="rId10" Type="http://schemas.openxmlformats.org/officeDocument/2006/relationships/image" Target="../media/image127.png"/><Relationship Id="rId4" Type="http://schemas.openxmlformats.org/officeDocument/2006/relationships/image" Target="../media/image120.svg"/><Relationship Id="rId9" Type="http://schemas.openxmlformats.org/officeDocument/2006/relationships/hyperlink" Target="https://www.cavway.co.uk/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13" Type="http://schemas.openxmlformats.org/officeDocument/2006/relationships/image" Target="../media/image133.png"/><Relationship Id="rId3" Type="http://schemas.openxmlformats.org/officeDocument/2006/relationships/image" Target="../media/image119.png"/><Relationship Id="rId7" Type="http://schemas.openxmlformats.org/officeDocument/2006/relationships/hyperlink" Target="https://www.davidbrownautomotive.com/gallery/" TargetMode="External"/><Relationship Id="rId12" Type="http://schemas.openxmlformats.org/officeDocument/2006/relationships/image" Target="../media/image1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9.png"/><Relationship Id="rId11" Type="http://schemas.openxmlformats.org/officeDocument/2006/relationships/hyperlink" Target="https://vorteqsports.co.uk/" TargetMode="External"/><Relationship Id="rId5" Type="http://schemas.openxmlformats.org/officeDocument/2006/relationships/hyperlink" Target="https://www.silverstone.co.uk/" TargetMode="External"/><Relationship Id="rId10" Type="http://schemas.openxmlformats.org/officeDocument/2006/relationships/image" Target="../media/image131.png"/><Relationship Id="rId4" Type="http://schemas.openxmlformats.org/officeDocument/2006/relationships/image" Target="../media/image120.svg"/><Relationship Id="rId9" Type="http://schemas.openxmlformats.org/officeDocument/2006/relationships/hyperlink" Target="https://astonmartinworks.com/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image" Target="../media/image119.png"/><Relationship Id="rId7" Type="http://schemas.openxmlformats.org/officeDocument/2006/relationships/image" Target="../media/image1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5.png"/><Relationship Id="rId5" Type="http://schemas.openxmlformats.org/officeDocument/2006/relationships/image" Target="../media/image134.png"/><Relationship Id="rId4" Type="http://schemas.openxmlformats.org/officeDocument/2006/relationships/image" Target="../media/image12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16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sv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svg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sv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svg"/><Relationship Id="rId19" Type="http://schemas.openxmlformats.org/officeDocument/2006/relationships/image" Target="../media/image33.png"/><Relationship Id="rId4" Type="http://schemas.openxmlformats.org/officeDocument/2006/relationships/image" Target="../media/image18.sv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13" Type="http://schemas.openxmlformats.org/officeDocument/2006/relationships/image" Target="../media/image45.jpe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svg"/><Relationship Id="rId17" Type="http://schemas.openxmlformats.org/officeDocument/2006/relationships/image" Target="../media/image49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sv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47.jpeg"/><Relationship Id="rId10" Type="http://schemas.openxmlformats.org/officeDocument/2006/relationships/image" Target="../media/image42.svg"/><Relationship Id="rId4" Type="http://schemas.openxmlformats.org/officeDocument/2006/relationships/image" Target="../media/image36.svg"/><Relationship Id="rId9" Type="http://schemas.openxmlformats.org/officeDocument/2006/relationships/image" Target="../media/image41.png"/><Relationship Id="rId14" Type="http://schemas.openxmlformats.org/officeDocument/2006/relationships/image" Target="../media/image4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svg"/><Relationship Id="rId11" Type="http://schemas.openxmlformats.org/officeDocument/2006/relationships/image" Target="../media/image57.png"/><Relationship Id="rId5" Type="http://schemas.openxmlformats.org/officeDocument/2006/relationships/image" Target="../media/image52.png"/><Relationship Id="rId10" Type="http://schemas.openxmlformats.org/officeDocument/2006/relationships/image" Target="../media/image56.png"/><Relationship Id="rId4" Type="http://schemas.openxmlformats.org/officeDocument/2006/relationships/image" Target="../media/image51.svg"/><Relationship Id="rId9" Type="http://schemas.openxmlformats.org/officeDocument/2006/relationships/image" Target="../media/image5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0.png"/><Relationship Id="rId7" Type="http://schemas.openxmlformats.org/officeDocument/2006/relationships/hyperlink" Target="https://safeshare.tv/x/oSUU9iRuzp8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4" Type="http://schemas.openxmlformats.org/officeDocument/2006/relationships/image" Target="../media/image51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svg"/><Relationship Id="rId13" Type="http://schemas.openxmlformats.org/officeDocument/2006/relationships/image" Target="../media/image69.png"/><Relationship Id="rId18" Type="http://schemas.openxmlformats.org/officeDocument/2006/relationships/image" Target="../media/image7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12" Type="http://schemas.openxmlformats.org/officeDocument/2006/relationships/image" Target="../media/image68.svg"/><Relationship Id="rId17" Type="http://schemas.openxmlformats.org/officeDocument/2006/relationships/image" Target="../media/image73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72.png"/><Relationship Id="rId20" Type="http://schemas.openxmlformats.org/officeDocument/2006/relationships/image" Target="../media/image7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svg"/><Relationship Id="rId11" Type="http://schemas.openxmlformats.org/officeDocument/2006/relationships/image" Target="../media/image67.png"/><Relationship Id="rId5" Type="http://schemas.openxmlformats.org/officeDocument/2006/relationships/image" Target="../media/image61.png"/><Relationship Id="rId15" Type="http://schemas.openxmlformats.org/officeDocument/2006/relationships/image" Target="../media/image71.png"/><Relationship Id="rId10" Type="http://schemas.openxmlformats.org/officeDocument/2006/relationships/image" Target="../media/image66.svg"/><Relationship Id="rId19" Type="http://schemas.openxmlformats.org/officeDocument/2006/relationships/image" Target="../media/image75.png"/><Relationship Id="rId4" Type="http://schemas.openxmlformats.org/officeDocument/2006/relationships/image" Target="../media/image60.svg"/><Relationship Id="rId9" Type="http://schemas.openxmlformats.org/officeDocument/2006/relationships/image" Target="../media/image65.png"/><Relationship Id="rId14" Type="http://schemas.openxmlformats.org/officeDocument/2006/relationships/image" Target="../media/image7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svg"/><Relationship Id="rId13" Type="http://schemas.openxmlformats.org/officeDocument/2006/relationships/image" Target="../media/image87.png"/><Relationship Id="rId18" Type="http://schemas.openxmlformats.org/officeDocument/2006/relationships/image" Target="../media/image91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12" Type="http://schemas.openxmlformats.org/officeDocument/2006/relationships/image" Target="../media/image86.svg"/><Relationship Id="rId17" Type="http://schemas.openxmlformats.org/officeDocument/2006/relationships/image" Target="../media/image90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8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.svg"/><Relationship Id="rId11" Type="http://schemas.openxmlformats.org/officeDocument/2006/relationships/image" Target="../media/image85.png"/><Relationship Id="rId5" Type="http://schemas.openxmlformats.org/officeDocument/2006/relationships/image" Target="../media/image79.png"/><Relationship Id="rId15" Type="http://schemas.openxmlformats.org/officeDocument/2006/relationships/image" Target="../media/image74.png"/><Relationship Id="rId10" Type="http://schemas.openxmlformats.org/officeDocument/2006/relationships/image" Target="../media/image84.svg"/><Relationship Id="rId19" Type="http://schemas.openxmlformats.org/officeDocument/2006/relationships/image" Target="../media/image75.png"/><Relationship Id="rId4" Type="http://schemas.openxmlformats.org/officeDocument/2006/relationships/image" Target="../media/image78.svg"/><Relationship Id="rId9" Type="http://schemas.openxmlformats.org/officeDocument/2006/relationships/image" Target="../media/image83.png"/><Relationship Id="rId14" Type="http://schemas.openxmlformats.org/officeDocument/2006/relationships/image" Target="../media/image8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73D0AC9-2338-4849-A3E1-1B6DA4D75802}"/>
              </a:ext>
            </a:extLst>
          </p:cNvPr>
          <p:cNvGrpSpPr/>
          <p:nvPr/>
        </p:nvGrpSpPr>
        <p:grpSpPr>
          <a:xfrm>
            <a:off x="0" y="-36911"/>
            <a:ext cx="12192000" cy="6051817"/>
            <a:chOff x="0" y="-20133"/>
            <a:chExt cx="12192000" cy="6051817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0133857-727D-43D1-BEB6-96260E917193}"/>
                </a:ext>
              </a:extLst>
            </p:cNvPr>
            <p:cNvSpPr/>
            <p:nvPr/>
          </p:nvSpPr>
          <p:spPr>
            <a:xfrm>
              <a:off x="0" y="-16778"/>
              <a:ext cx="12192000" cy="6048462"/>
            </a:xfrm>
            <a:prstGeom prst="rect">
              <a:avLst/>
            </a:prstGeom>
            <a:solidFill>
              <a:srgbClr val="4427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F47FAAC-8F76-498A-9530-BEB0CD280D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" y="-20133"/>
              <a:ext cx="12191996" cy="1005840"/>
            </a:xfrm>
            <a:prstGeom prst="rect">
              <a:avLst/>
            </a:prstGeom>
          </p:spPr>
        </p:pic>
        <p:pic>
          <p:nvPicPr>
            <p:cNvPr id="8" name="Picture 7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95275087-5809-405D-858F-C6018CBC1F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60" y="542070"/>
              <a:ext cx="12180680" cy="5176789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9974DA0-C8FA-4676-8D92-11CFE39BF1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19886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GB" sz="3200" b="0" i="0" dirty="0">
                <a:solidFill>
                  <a:schemeClr val="bg1"/>
                </a:solidFill>
                <a:effectLst/>
                <a:latin typeface="Terminal Dosis" panose="02010203020202060003" pitchFamily="2" charset="0"/>
                <a:ea typeface="Jost" pitchFamily="2" charset="0"/>
              </a:rPr>
              <a:t>Careers in Buckinghamshire – and the skills you need in the world of work</a:t>
            </a:r>
            <a:br>
              <a:rPr lang="en-GB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endParaRPr lang="en-GB" dirty="0">
              <a:solidFill>
                <a:schemeClr val="bg1"/>
              </a:solidFill>
              <a:latin typeface="Terminal Dosis" panose="02010503020202060003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F03EA1-C893-4973-821F-DABE45F649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39692"/>
            <a:ext cx="9144000" cy="836147"/>
          </a:xfrm>
        </p:spPr>
        <p:txBody>
          <a:bodyPr anchor="ctr">
            <a:noAutofit/>
          </a:bodyPr>
          <a:lstStyle/>
          <a:p>
            <a:r>
              <a:rPr lang="en-GB" sz="2000" dirty="0">
                <a:solidFill>
                  <a:schemeClr val="bg1"/>
                </a:solidFill>
              </a:rPr>
              <a:t>Y7 Lesson </a:t>
            </a:r>
          </a:p>
          <a:p>
            <a:r>
              <a:rPr lang="en-GB" sz="2000" i="1" dirty="0">
                <a:solidFill>
                  <a:schemeClr val="bg1"/>
                </a:solidFill>
              </a:rPr>
              <a:t>in association with VotesforSchools and The WOW Show</a:t>
            </a:r>
            <a:endParaRPr lang="en-GB" sz="2000" i="1" dirty="0">
              <a:solidFill>
                <a:schemeClr val="bg1"/>
              </a:solidFill>
              <a:latin typeface="Jost" pitchFamily="2" charset="0"/>
              <a:ea typeface="Jos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3650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 descr="Stethoscope outline">
            <a:extLst>
              <a:ext uri="{FF2B5EF4-FFF2-40B4-BE49-F238E27FC236}">
                <a16:creationId xmlns:a16="http://schemas.microsoft.com/office/drawing/2014/main" id="{621404C2-9036-434F-BE5B-7921256763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80561" y="1894143"/>
            <a:ext cx="3195921" cy="3195921"/>
          </a:xfrm>
          <a:prstGeom prst="rect">
            <a:avLst/>
          </a:prstGeom>
        </p:spPr>
      </p:pic>
      <p:pic>
        <p:nvPicPr>
          <p:cNvPr id="19" name="Graphic 18" descr="Work from home desk outline">
            <a:extLst>
              <a:ext uri="{FF2B5EF4-FFF2-40B4-BE49-F238E27FC236}">
                <a16:creationId xmlns:a16="http://schemas.microsoft.com/office/drawing/2014/main" id="{27B3886D-3F1D-45BE-B862-B5200DF6E1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169426" y="3335388"/>
            <a:ext cx="3195921" cy="3195921"/>
          </a:xfrm>
          <a:prstGeom prst="rect">
            <a:avLst/>
          </a:prstGeom>
        </p:spPr>
      </p:pic>
      <p:pic>
        <p:nvPicPr>
          <p:cNvPr id="22" name="Graphic 21" descr="Text outline">
            <a:extLst>
              <a:ext uri="{FF2B5EF4-FFF2-40B4-BE49-F238E27FC236}">
                <a16:creationId xmlns:a16="http://schemas.microsoft.com/office/drawing/2014/main" id="{9A8F9079-135A-4247-926E-359A7DD485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28610" y="922537"/>
            <a:ext cx="3195921" cy="3195921"/>
          </a:xfrm>
          <a:prstGeom prst="rect">
            <a:avLst/>
          </a:prstGeom>
        </p:spPr>
      </p:pic>
      <p:pic>
        <p:nvPicPr>
          <p:cNvPr id="24" name="Graphic 23" descr="Briefcase outline">
            <a:extLst>
              <a:ext uri="{FF2B5EF4-FFF2-40B4-BE49-F238E27FC236}">
                <a16:creationId xmlns:a16="http://schemas.microsoft.com/office/drawing/2014/main" id="{43E0DD52-FBAB-4E0E-B97D-E40AE7C8D8F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989488" y="-226167"/>
            <a:ext cx="3195921" cy="3195921"/>
          </a:xfrm>
          <a:prstGeom prst="rect">
            <a:avLst/>
          </a:prstGeom>
        </p:spPr>
      </p:pic>
      <p:pic>
        <p:nvPicPr>
          <p:cNvPr id="26" name="Graphic 25" descr="Wheelbarrow outline">
            <a:extLst>
              <a:ext uri="{FF2B5EF4-FFF2-40B4-BE49-F238E27FC236}">
                <a16:creationId xmlns:a16="http://schemas.microsoft.com/office/drawing/2014/main" id="{AD4CAFE1-7DD1-4294-B3B2-D66EFCEF2F8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949702" y="3492104"/>
            <a:ext cx="3195921" cy="3195921"/>
          </a:xfrm>
          <a:prstGeom prst="rect">
            <a:avLst/>
          </a:prstGeom>
        </p:spPr>
      </p:pic>
      <p:pic>
        <p:nvPicPr>
          <p:cNvPr id="8" name="Picture 2" descr="Employability skills – have you got them? - YouTube">
            <a:hlinkClick r:id="rId13"/>
            <a:extLst>
              <a:ext uri="{FF2B5EF4-FFF2-40B4-BE49-F238E27FC236}">
                <a16:creationId xmlns:a16="http://schemas.microsoft.com/office/drawing/2014/main" id="{3AD9A773-3DFF-4C83-9436-51A9970BF1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34904" y="1641502"/>
            <a:ext cx="4670674" cy="228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615B245-EED2-411C-92E4-5B95AA58BF60}"/>
              </a:ext>
            </a:extLst>
          </p:cNvPr>
          <p:cNvSpPr/>
          <p:nvPr/>
        </p:nvSpPr>
        <p:spPr>
          <a:xfrm>
            <a:off x="4478484" y="5023471"/>
            <a:ext cx="7386328" cy="743303"/>
          </a:xfrm>
          <a:prstGeom prst="roundRect">
            <a:avLst/>
          </a:prstGeom>
          <a:solidFill>
            <a:srgbClr val="262262"/>
          </a:solidFill>
          <a:ln w="28575">
            <a:solidFill>
              <a:srgbClr val="C2D2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The </a:t>
            </a:r>
            <a:r>
              <a:rPr lang="en-GB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bucksskillshub.org </a:t>
            </a:r>
            <a:r>
              <a:rPr lang="en-GB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website has everything you need to find your future right here in Buckinghamshire. 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AEE8F98-338A-4510-8BF5-D79FEE6386C4}"/>
              </a:ext>
            </a:extLst>
          </p:cNvPr>
          <p:cNvSpPr/>
          <p:nvPr/>
        </p:nvSpPr>
        <p:spPr>
          <a:xfrm>
            <a:off x="310597" y="2029581"/>
            <a:ext cx="6443494" cy="1484557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772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In addition to having the qualifications you need for a job you need to be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employable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. This just means having some (or all) of the skills we have looked at today! There are lots of ways that you can build these skills, such as at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youth clubs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, through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volunteering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, or by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helping out in your local community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698D2D-25D8-4A95-898E-9DF74F803A87}"/>
              </a:ext>
            </a:extLst>
          </p:cNvPr>
          <p:cNvSpPr txBox="1"/>
          <p:nvPr/>
        </p:nvSpPr>
        <p:spPr>
          <a:xfrm>
            <a:off x="9892955" y="5744799"/>
            <a:ext cx="426218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dirty="0">
                <a:latin typeface="Arial" panose="020B0604020202020204" pitchFamily="34" charset="0"/>
                <a:cs typeface="Arial" panose="020B0604020202020204" pitchFamily="34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https://safeshare.tv/x/ss602199d2bb0de</a:t>
            </a:r>
            <a:r>
              <a:rPr lang="en-GB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6" name="Rectangle: Rounded Corners 15">
            <a:hlinkClick r:id="rId13"/>
            <a:extLst>
              <a:ext uri="{FF2B5EF4-FFF2-40B4-BE49-F238E27FC236}">
                <a16:creationId xmlns:a16="http://schemas.microsoft.com/office/drawing/2014/main" id="{1371236F-9CBA-4CF8-9838-EFD4EE76F366}"/>
              </a:ext>
            </a:extLst>
          </p:cNvPr>
          <p:cNvSpPr/>
          <p:nvPr/>
        </p:nvSpPr>
        <p:spPr>
          <a:xfrm>
            <a:off x="11080734" y="1516874"/>
            <a:ext cx="784076" cy="538609"/>
          </a:xfrm>
          <a:prstGeom prst="roundRect">
            <a:avLst/>
          </a:prstGeom>
          <a:solidFill>
            <a:srgbClr val="8D318A"/>
          </a:solidFill>
          <a:ln w="28575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i="1" dirty="0">
                <a:solidFill>
                  <a:schemeClr val="bg1"/>
                </a:solidFill>
                <a:latin typeface="Jost" panose="020B0604020202020204" charset="0"/>
                <a:ea typeface="Jost" panose="020B0604020202020204" charset="0"/>
                <a:cs typeface="Lato" panose="020F0502020204030203" pitchFamily="34" charset="0"/>
              </a:rPr>
              <a:t>0:00-1:38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048414F-2E68-4EA0-84CE-4AFEFF8F78D9}"/>
              </a:ext>
            </a:extLst>
          </p:cNvPr>
          <p:cNvSpPr/>
          <p:nvPr/>
        </p:nvSpPr>
        <p:spPr>
          <a:xfrm>
            <a:off x="4478483" y="4118458"/>
            <a:ext cx="7386327" cy="743303"/>
          </a:xfrm>
          <a:prstGeom prst="roundRect">
            <a:avLst/>
          </a:prstGeom>
          <a:solidFill>
            <a:srgbClr val="8D318A"/>
          </a:solidFill>
          <a:ln w="28575">
            <a:solidFill>
              <a:srgbClr val="009FE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Pair activity (2 mins)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Come up with a list of things you can do locally to improve your employability skills.  </a:t>
            </a:r>
          </a:p>
        </p:txBody>
      </p:sp>
      <p:pic>
        <p:nvPicPr>
          <p:cNvPr id="5" name="Picture 4">
            <a:hlinkClick r:id="rId16" action="ppaction://hlinkfile"/>
            <a:extLst>
              <a:ext uri="{FF2B5EF4-FFF2-40B4-BE49-F238E27FC236}">
                <a16:creationId xmlns:a16="http://schemas.microsoft.com/office/drawing/2014/main" id="{A3E3710C-89A6-40BD-8785-E0203618A1D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189" y="3871374"/>
            <a:ext cx="3992061" cy="1895400"/>
          </a:xfrm>
          <a:prstGeom prst="rect">
            <a:avLst/>
          </a:prstGeom>
        </p:spPr>
      </p:pic>
      <p:sp>
        <p:nvSpPr>
          <p:cNvPr id="13" name="Shape 114">
            <a:extLst>
              <a:ext uri="{FF2B5EF4-FFF2-40B4-BE49-F238E27FC236}">
                <a16:creationId xmlns:a16="http://schemas.microsoft.com/office/drawing/2014/main" id="{9A106B43-CF37-41A0-AE5A-C88C4EBFD013}"/>
              </a:ext>
            </a:extLst>
          </p:cNvPr>
          <p:cNvSpPr/>
          <p:nvPr/>
        </p:nvSpPr>
        <p:spPr>
          <a:xfrm>
            <a:off x="751344" y="1039271"/>
            <a:ext cx="8001569" cy="5386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r>
              <a:rPr lang="en-GB" sz="2000" b="1" dirty="0"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How employable are you?</a:t>
            </a:r>
            <a:endParaRPr lang="en-GB" sz="20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  <a:sym typeface="Lato"/>
            </a:endParaRPr>
          </a:p>
        </p:txBody>
      </p:sp>
      <p:sp>
        <p:nvSpPr>
          <p:cNvPr id="14" name="Pentagon 20">
            <a:extLst>
              <a:ext uri="{FF2B5EF4-FFF2-40B4-BE49-F238E27FC236}">
                <a16:creationId xmlns:a16="http://schemas.microsoft.com/office/drawing/2014/main" id="{AC783FBC-9D17-4D85-93C9-0D793B324A63}"/>
              </a:ext>
            </a:extLst>
          </p:cNvPr>
          <p:cNvSpPr/>
          <p:nvPr/>
        </p:nvSpPr>
        <p:spPr>
          <a:xfrm>
            <a:off x="1164" y="1039271"/>
            <a:ext cx="758663" cy="538608"/>
          </a:xfrm>
          <a:prstGeom prst="homePlate">
            <a:avLst/>
          </a:prstGeom>
          <a:solidFill>
            <a:srgbClr val="2622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5</a:t>
            </a:r>
            <a:endParaRPr lang="en-US" sz="2800" b="1" dirty="0">
              <a:solidFill>
                <a:schemeClr val="bg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4100BA8-1344-4076-9E40-E46A04A44EBE}"/>
              </a:ext>
            </a:extLst>
          </p:cNvPr>
          <p:cNvSpPr/>
          <p:nvPr/>
        </p:nvSpPr>
        <p:spPr>
          <a:xfrm>
            <a:off x="4117891" y="240364"/>
            <a:ext cx="7746920" cy="1084388"/>
          </a:xfrm>
          <a:prstGeom prst="roundRect">
            <a:avLst/>
          </a:prstGeom>
          <a:solidFill>
            <a:srgbClr val="8D318A"/>
          </a:solidFill>
          <a:ln w="28575">
            <a:solidFill>
              <a:srgbClr val="009FE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Pair discussion (2 mins) 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Before you watch the video below, discuss which of the skills you’ve looked at today you think you have. Do you think this makes you a good candidate for a job?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9BD9AB-A265-47B4-86BB-BE0B0BD97F78}"/>
              </a:ext>
            </a:extLst>
          </p:cNvPr>
          <p:cNvSpPr txBox="1"/>
          <p:nvPr/>
        </p:nvSpPr>
        <p:spPr>
          <a:xfrm>
            <a:off x="0" y="5796905"/>
            <a:ext cx="26985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©VotesforSchools The WOW Show</a:t>
            </a:r>
          </a:p>
        </p:txBody>
      </p:sp>
    </p:spTree>
    <p:extLst>
      <p:ext uri="{BB962C8B-B14F-4D97-AF65-F5344CB8AC3E}">
        <p14:creationId xmlns:p14="http://schemas.microsoft.com/office/powerpoint/2010/main" val="30443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14">
            <a:extLst>
              <a:ext uri="{FF2B5EF4-FFF2-40B4-BE49-F238E27FC236}">
                <a16:creationId xmlns:a16="http://schemas.microsoft.com/office/drawing/2014/main" id="{9A106B43-CF37-41A0-AE5A-C88C4EBFD013}"/>
              </a:ext>
            </a:extLst>
          </p:cNvPr>
          <p:cNvSpPr/>
          <p:nvPr/>
        </p:nvSpPr>
        <p:spPr>
          <a:xfrm>
            <a:off x="751344" y="1039271"/>
            <a:ext cx="8001569" cy="5386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r>
              <a:rPr lang="en-GB" sz="2000" b="1" dirty="0"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Planning your future</a:t>
            </a:r>
            <a:endParaRPr lang="en-GB" sz="20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  <a:sym typeface="Lato"/>
            </a:endParaRPr>
          </a:p>
        </p:txBody>
      </p:sp>
      <p:sp>
        <p:nvSpPr>
          <p:cNvPr id="14" name="Pentagon 20">
            <a:extLst>
              <a:ext uri="{FF2B5EF4-FFF2-40B4-BE49-F238E27FC236}">
                <a16:creationId xmlns:a16="http://schemas.microsoft.com/office/drawing/2014/main" id="{AC783FBC-9D17-4D85-93C9-0D793B324A63}"/>
              </a:ext>
            </a:extLst>
          </p:cNvPr>
          <p:cNvSpPr/>
          <p:nvPr/>
        </p:nvSpPr>
        <p:spPr>
          <a:xfrm>
            <a:off x="1164" y="1039271"/>
            <a:ext cx="758663" cy="538608"/>
          </a:xfrm>
          <a:prstGeom prst="homePlate">
            <a:avLst/>
          </a:prstGeom>
          <a:solidFill>
            <a:srgbClr val="2622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6</a:t>
            </a:r>
            <a:endParaRPr lang="en-US" sz="2800" b="1" dirty="0">
              <a:solidFill>
                <a:schemeClr val="bg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pic>
        <p:nvPicPr>
          <p:cNvPr id="15" name="Graphic 14" descr="Work from home desk outline">
            <a:extLst>
              <a:ext uri="{FF2B5EF4-FFF2-40B4-BE49-F238E27FC236}">
                <a16:creationId xmlns:a16="http://schemas.microsoft.com/office/drawing/2014/main" id="{CEEFFFE8-66F9-4725-875F-3C1A1EC39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65116" y="1134064"/>
            <a:ext cx="3550892" cy="3550892"/>
          </a:xfrm>
          <a:prstGeom prst="rect">
            <a:avLst/>
          </a:prstGeom>
        </p:spPr>
      </p:pic>
      <p:pic>
        <p:nvPicPr>
          <p:cNvPr id="16" name="Graphic 15" descr="Work from home house outline">
            <a:extLst>
              <a:ext uri="{FF2B5EF4-FFF2-40B4-BE49-F238E27FC236}">
                <a16:creationId xmlns:a16="http://schemas.microsoft.com/office/drawing/2014/main" id="{33AA7B59-EB57-41A1-95FE-50B93C7465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46713" y="2866978"/>
            <a:ext cx="3550892" cy="3550892"/>
          </a:xfrm>
          <a:prstGeom prst="rect">
            <a:avLst/>
          </a:prstGeom>
        </p:spPr>
      </p:pic>
      <p:pic>
        <p:nvPicPr>
          <p:cNvPr id="17" name="Graphic 16" descr="Hike outline">
            <a:extLst>
              <a:ext uri="{FF2B5EF4-FFF2-40B4-BE49-F238E27FC236}">
                <a16:creationId xmlns:a16="http://schemas.microsoft.com/office/drawing/2014/main" id="{FDC5B17F-03E6-46C9-9F46-5F11D03D1C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55985" y="30508"/>
            <a:ext cx="3550892" cy="3550892"/>
          </a:xfrm>
          <a:prstGeom prst="rect">
            <a:avLst/>
          </a:prstGeom>
        </p:spPr>
      </p:pic>
      <p:pic>
        <p:nvPicPr>
          <p:cNvPr id="19" name="Graphic 18" descr="Train outline">
            <a:extLst>
              <a:ext uri="{FF2B5EF4-FFF2-40B4-BE49-F238E27FC236}">
                <a16:creationId xmlns:a16="http://schemas.microsoft.com/office/drawing/2014/main" id="{840C69A7-E9EA-4839-91DF-77A465AADC5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367164" y="2537164"/>
            <a:ext cx="3550892" cy="3550892"/>
          </a:xfrm>
          <a:prstGeom prst="rect">
            <a:avLst/>
          </a:prstGeom>
        </p:spPr>
      </p:pic>
      <p:pic>
        <p:nvPicPr>
          <p:cNvPr id="20" name="Graphic 19" descr="Shoe footprints outline">
            <a:extLst>
              <a:ext uri="{FF2B5EF4-FFF2-40B4-BE49-F238E27FC236}">
                <a16:creationId xmlns:a16="http://schemas.microsoft.com/office/drawing/2014/main" id="{DE8DD125-F130-4505-975E-22474E85890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26631"/>
          <a:stretch/>
        </p:blipFill>
        <p:spPr>
          <a:xfrm>
            <a:off x="-1" y="2353735"/>
            <a:ext cx="2605247" cy="3550892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8BBA62D7-BFF2-43F7-9351-4B2B3653C521}"/>
              </a:ext>
            </a:extLst>
          </p:cNvPr>
          <p:cNvSpPr/>
          <p:nvPr/>
        </p:nvSpPr>
        <p:spPr>
          <a:xfrm>
            <a:off x="374687" y="4671886"/>
            <a:ext cx="7383595" cy="1088263"/>
          </a:xfrm>
          <a:prstGeom prst="roundRect">
            <a:avLst/>
          </a:prstGeom>
          <a:solidFill>
            <a:srgbClr val="9FD9F3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No matter what stage of life you are at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, you will be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faced with choices 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about your future. The website aims to give you all the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information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 you need to make those choices easier, more empowered and the right ones for you.</a:t>
            </a:r>
            <a:endParaRPr lang="en-GB" sz="1400" dirty="0">
              <a:solidFill>
                <a:schemeClr val="tx1"/>
              </a:solidFill>
              <a:latin typeface="Jost Medium" pitchFamily="2" charset="0"/>
              <a:ea typeface="Jost Medium" pitchFamily="2" charset="0"/>
              <a:cs typeface="Arial" panose="020B0604020202020204" pitchFamily="34" charset="0"/>
            </a:endParaRPr>
          </a:p>
        </p:txBody>
      </p:sp>
      <p:pic>
        <p:nvPicPr>
          <p:cNvPr id="24" name="Picture 23">
            <a:hlinkClick r:id="rId13"/>
            <a:extLst>
              <a:ext uri="{FF2B5EF4-FFF2-40B4-BE49-F238E27FC236}">
                <a16:creationId xmlns:a16="http://schemas.microsoft.com/office/drawing/2014/main" id="{54F69F3A-C838-4A65-A2B8-C25F1E32F05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0299" y="505751"/>
            <a:ext cx="6384518" cy="2923247"/>
          </a:xfrm>
          <a:prstGeom prst="rect">
            <a:avLst/>
          </a:prstGeom>
        </p:spPr>
      </p:pic>
      <p:sp>
        <p:nvSpPr>
          <p:cNvPr id="25" name="AutoShape 4" descr="Work icon">
            <a:extLst>
              <a:ext uri="{FF2B5EF4-FFF2-40B4-BE49-F238E27FC236}">
                <a16:creationId xmlns:a16="http://schemas.microsoft.com/office/drawing/2014/main" id="{34EAD2B4-592F-417F-AFB7-F8BE3F7112B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6" name="AutoShape 6" descr="Work icon">
            <a:extLst>
              <a:ext uri="{FF2B5EF4-FFF2-40B4-BE49-F238E27FC236}">
                <a16:creationId xmlns:a16="http://schemas.microsoft.com/office/drawing/2014/main" id="{E47E16ED-FFF1-411B-8E43-CC191BC1CEB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8C91A36-60B1-4D9F-AD40-B59C5ED2AA45}"/>
              </a:ext>
            </a:extLst>
          </p:cNvPr>
          <p:cNvSpPr txBox="1"/>
          <p:nvPr/>
        </p:nvSpPr>
        <p:spPr>
          <a:xfrm>
            <a:off x="0" y="5796905"/>
            <a:ext cx="26985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©VotesforSchools The WOW Show</a:t>
            </a:r>
          </a:p>
        </p:txBody>
      </p:sp>
      <p:pic>
        <p:nvPicPr>
          <p:cNvPr id="28" name="Picture 2" descr="Mouse icon">
            <a:extLst>
              <a:ext uri="{FF2B5EF4-FFF2-40B4-BE49-F238E27FC236}">
                <a16:creationId xmlns:a16="http://schemas.microsoft.com/office/drawing/2014/main" id="{0BCB7391-87A6-410B-8D83-E307984FBB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83" y="2210102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Mouse Pointer icon">
            <a:extLst>
              <a:ext uri="{FF2B5EF4-FFF2-40B4-BE49-F238E27FC236}">
                <a16:creationId xmlns:a16="http://schemas.microsoft.com/office/drawing/2014/main" id="{CFF62868-CC98-4283-8ED8-A3A1B6BF39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22" y="3599742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Cursor icon">
            <a:extLst>
              <a:ext uri="{FF2B5EF4-FFF2-40B4-BE49-F238E27FC236}">
                <a16:creationId xmlns:a16="http://schemas.microsoft.com/office/drawing/2014/main" id="{F8B1BE93-29A2-499F-B90D-04DD2FDCBB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882" y="3599742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8" descr="Text Cursor icon">
            <a:extLst>
              <a:ext uri="{FF2B5EF4-FFF2-40B4-BE49-F238E27FC236}">
                <a16:creationId xmlns:a16="http://schemas.microsoft.com/office/drawing/2014/main" id="{73694DA3-E874-47C0-9545-D0A1358227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552" y="3599898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0" descr="Curriculum icon">
            <a:extLst>
              <a:ext uri="{FF2B5EF4-FFF2-40B4-BE49-F238E27FC236}">
                <a16:creationId xmlns:a16="http://schemas.microsoft.com/office/drawing/2014/main" id="{D424AD8D-DBAA-425B-8BDA-606E1C1A7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717" y="3599742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2" descr="Job Seeker icon">
            <a:extLst>
              <a:ext uri="{FF2B5EF4-FFF2-40B4-BE49-F238E27FC236}">
                <a16:creationId xmlns:a16="http://schemas.microsoft.com/office/drawing/2014/main" id="{9D3C5F42-EE70-43DB-AD0E-4F440A878A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9378" y="3599742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 descr="CV icon">
            <a:extLst>
              <a:ext uri="{FF2B5EF4-FFF2-40B4-BE49-F238E27FC236}">
                <a16:creationId xmlns:a16="http://schemas.microsoft.com/office/drawing/2014/main" id="{B0F7F230-6D6F-4BF6-9673-75830849A8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387" y="3599742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6" descr="Video Conference icon">
            <a:extLst>
              <a:ext uri="{FF2B5EF4-FFF2-40B4-BE49-F238E27FC236}">
                <a16:creationId xmlns:a16="http://schemas.microsoft.com/office/drawing/2014/main" id="{AB71A3B0-7B20-4BFF-9610-9BCD0853E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9212" y="3602505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8" descr="Brief icon">
            <a:extLst>
              <a:ext uri="{FF2B5EF4-FFF2-40B4-BE49-F238E27FC236}">
                <a16:creationId xmlns:a16="http://schemas.microsoft.com/office/drawing/2014/main" id="{2AE103CF-A2E3-445A-AA03-D7940C0620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47" y="3599742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3897BAC5-E73E-49EA-B435-EEDAFC63825C}"/>
              </a:ext>
            </a:extLst>
          </p:cNvPr>
          <p:cNvSpPr/>
          <p:nvPr/>
        </p:nvSpPr>
        <p:spPr>
          <a:xfrm>
            <a:off x="1371983" y="1913067"/>
            <a:ext cx="3821536" cy="1528931"/>
          </a:xfrm>
          <a:prstGeom prst="roundRect">
            <a:avLst/>
          </a:prstGeom>
          <a:solidFill>
            <a:srgbClr val="8D318A"/>
          </a:solidFill>
          <a:ln w="28575">
            <a:solidFill>
              <a:srgbClr val="009FE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Final reflection (5 mins)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Did anything in the film spark your interest? Do you have any ideas for your future here in Buckinghamshire? Do you need to find out more?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ADEFE4FF-2F02-4990-9621-65E82EF3D791}"/>
              </a:ext>
            </a:extLst>
          </p:cNvPr>
          <p:cNvSpPr/>
          <p:nvPr/>
        </p:nvSpPr>
        <p:spPr>
          <a:xfrm>
            <a:off x="7964124" y="4681097"/>
            <a:ext cx="3839653" cy="1079052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772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The </a:t>
            </a:r>
            <a:r>
              <a:rPr lang="en-GB" sz="1600" dirty="0">
                <a:solidFill>
                  <a:srgbClr val="0070C0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bucksskillshub.org 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website has everything you need to find your future right here in Buckinghamshire.  </a:t>
            </a:r>
          </a:p>
        </p:txBody>
      </p:sp>
    </p:spTree>
    <p:extLst>
      <p:ext uri="{BB962C8B-B14F-4D97-AF65-F5344CB8AC3E}">
        <p14:creationId xmlns:p14="http://schemas.microsoft.com/office/powerpoint/2010/main" val="350262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 descr="Information outline">
            <a:extLst>
              <a:ext uri="{FF2B5EF4-FFF2-40B4-BE49-F238E27FC236}">
                <a16:creationId xmlns:a16="http://schemas.microsoft.com/office/drawing/2014/main" id="{B71B8E8D-6432-42EF-B71E-4BB8C99D2D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09930" y="632910"/>
            <a:ext cx="4772140" cy="47721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787CCE-4073-4A7F-B39C-4276EE029E67}"/>
              </a:ext>
            </a:extLst>
          </p:cNvPr>
          <p:cNvSpPr txBox="1"/>
          <p:nvPr/>
        </p:nvSpPr>
        <p:spPr>
          <a:xfrm>
            <a:off x="3460173" y="1699155"/>
            <a:ext cx="83902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effectLst/>
                <a:latin typeface="Jost Medium" pitchFamily="2" charset="0"/>
                <a:ea typeface="Jost Medium" pitchFamily="2" charset="0"/>
              </a:rPr>
              <a:t>Silverstone Circuit is a motor racing circuit in England, near the Northamptonshire villages of Silverstone and </a:t>
            </a:r>
            <a:r>
              <a:rPr lang="en-GB" sz="1600" b="0" i="0" dirty="0" err="1">
                <a:effectLst/>
                <a:latin typeface="Jost Medium" pitchFamily="2" charset="0"/>
                <a:ea typeface="Jost Medium" pitchFamily="2" charset="0"/>
              </a:rPr>
              <a:t>Whittlebury</a:t>
            </a:r>
            <a:r>
              <a:rPr lang="en-GB" sz="1600" b="0" i="0" dirty="0">
                <a:effectLst/>
                <a:latin typeface="Jost Medium" pitchFamily="2" charset="0"/>
                <a:ea typeface="Jost Medium" pitchFamily="2" charset="0"/>
              </a:rPr>
              <a:t>. It is the current home of the British Grand Prix, which it first hosted in 1948!</a:t>
            </a:r>
            <a:endParaRPr lang="en-GB" sz="1600" dirty="0">
              <a:latin typeface="Jost Medium" pitchFamily="2" charset="0"/>
              <a:ea typeface="Jost Medium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7A5727-6551-470B-923A-EF5CEAB54EFA}"/>
              </a:ext>
            </a:extLst>
          </p:cNvPr>
          <p:cNvSpPr txBox="1"/>
          <p:nvPr/>
        </p:nvSpPr>
        <p:spPr>
          <a:xfrm>
            <a:off x="341540" y="2771408"/>
            <a:ext cx="83899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Jost Medium" pitchFamily="2" charset="0"/>
                <a:ea typeface="Jost Medium" pitchFamily="2" charset="0"/>
              </a:rPr>
              <a:t>Westcott is </a:t>
            </a:r>
            <a:r>
              <a:rPr lang="en-GB" sz="1600" b="0" i="0" dirty="0">
                <a:effectLst/>
                <a:latin typeface="Jost Medium" pitchFamily="2" charset="0"/>
                <a:ea typeface="Jost Medium" pitchFamily="2" charset="0"/>
              </a:rPr>
              <a:t>home to a growing number of space related companies developing new innovative technologies in rocket propulsion, 5G communications and autonomous systems.</a:t>
            </a:r>
            <a:endParaRPr lang="en-GB" sz="1600" dirty="0">
              <a:latin typeface="Jost Medium" pitchFamily="2" charset="0"/>
              <a:ea typeface="Jost Medium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F5D595-C63B-4E07-8E63-B0D5D071BB6C}"/>
              </a:ext>
            </a:extLst>
          </p:cNvPr>
          <p:cNvSpPr txBox="1"/>
          <p:nvPr/>
        </p:nvSpPr>
        <p:spPr>
          <a:xfrm>
            <a:off x="3460173" y="3597439"/>
            <a:ext cx="84270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effectLst/>
                <a:latin typeface="Jost Medium" pitchFamily="2" charset="0"/>
                <a:ea typeface="Jost Medium" pitchFamily="2" charset="0"/>
              </a:rPr>
              <a:t>Buckinghamshire Healthcare NHS Trust has around 6,000 highly-trained, qualified doctors, nurses, midwives, health visitors, therapists, healthcare scientists and other support staff caring for more than half a million patients from Buckinghamshire and neighbouring counties every year.</a:t>
            </a:r>
            <a:endParaRPr lang="en-GB" sz="1600" dirty="0">
              <a:latin typeface="Jost Medium" pitchFamily="2" charset="0"/>
              <a:ea typeface="Jost Medium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67B2EC-BACF-4FF5-9903-C8D41CEDF9D3}"/>
              </a:ext>
            </a:extLst>
          </p:cNvPr>
          <p:cNvSpPr txBox="1"/>
          <p:nvPr/>
        </p:nvSpPr>
        <p:spPr>
          <a:xfrm>
            <a:off x="375889" y="4915914"/>
            <a:ext cx="83899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Jost Medium" pitchFamily="2" charset="0"/>
                <a:ea typeface="Jost Medium" pitchFamily="2" charset="0"/>
              </a:rPr>
              <a:t>Buckinghamshire Council has lots of opportunities to support the local community in a variety of roles.  They offer excellent training and policies to support work-life balance.  </a:t>
            </a:r>
          </a:p>
        </p:txBody>
      </p:sp>
      <p:pic>
        <p:nvPicPr>
          <p:cNvPr id="12" name="Picture 11">
            <a:hlinkClick r:id="rId5"/>
            <a:extLst>
              <a:ext uri="{FF2B5EF4-FFF2-40B4-BE49-F238E27FC236}">
                <a16:creationId xmlns:a16="http://schemas.microsoft.com/office/drawing/2014/main" id="{D771E8B0-C6AC-41CC-99D1-E046A7D78C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540" y="1649698"/>
            <a:ext cx="2961828" cy="740457"/>
          </a:xfrm>
          <a:prstGeom prst="rect">
            <a:avLst/>
          </a:prstGeom>
        </p:spPr>
      </p:pic>
      <p:pic>
        <p:nvPicPr>
          <p:cNvPr id="14" name="Picture 13">
            <a:hlinkClick r:id="rId7"/>
            <a:extLst>
              <a:ext uri="{FF2B5EF4-FFF2-40B4-BE49-F238E27FC236}">
                <a16:creationId xmlns:a16="http://schemas.microsoft.com/office/drawing/2014/main" id="{4AC0BDE5-7D5D-4145-872D-AE4C70FBD0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31509" y="2569808"/>
            <a:ext cx="3155690" cy="874845"/>
          </a:xfrm>
          <a:prstGeom prst="rect">
            <a:avLst/>
          </a:prstGeom>
        </p:spPr>
      </p:pic>
      <p:pic>
        <p:nvPicPr>
          <p:cNvPr id="16" name="Picture 15">
            <a:hlinkClick r:id="rId9"/>
            <a:extLst>
              <a:ext uri="{FF2B5EF4-FFF2-40B4-BE49-F238E27FC236}">
                <a16:creationId xmlns:a16="http://schemas.microsoft.com/office/drawing/2014/main" id="{8D7949FE-239D-464A-A8FD-62DA9DFAE1A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800" y="3624306"/>
            <a:ext cx="2977543" cy="87484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FF4269B-59CB-4051-949B-B83DE5AA4EE8}"/>
              </a:ext>
            </a:extLst>
          </p:cNvPr>
          <p:cNvSpPr txBox="1"/>
          <p:nvPr/>
        </p:nvSpPr>
        <p:spPr>
          <a:xfrm>
            <a:off x="0" y="5796905"/>
            <a:ext cx="26985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©VotesforSchools The WOW Show</a:t>
            </a:r>
          </a:p>
        </p:txBody>
      </p:sp>
      <p:pic>
        <p:nvPicPr>
          <p:cNvPr id="4" name="Picture 3">
            <a:hlinkClick r:id="rId11"/>
            <a:extLst>
              <a:ext uri="{FF2B5EF4-FFF2-40B4-BE49-F238E27FC236}">
                <a16:creationId xmlns:a16="http://schemas.microsoft.com/office/drawing/2014/main" id="{A3FF0C09-F9BE-4D75-B686-F1F48A8686E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72864" y="4776788"/>
            <a:ext cx="2843246" cy="874845"/>
          </a:xfrm>
          <a:prstGeom prst="rect">
            <a:avLst/>
          </a:prstGeom>
        </p:spPr>
      </p:pic>
      <p:sp>
        <p:nvSpPr>
          <p:cNvPr id="13" name="Shape 114">
            <a:extLst>
              <a:ext uri="{FF2B5EF4-FFF2-40B4-BE49-F238E27FC236}">
                <a16:creationId xmlns:a16="http://schemas.microsoft.com/office/drawing/2014/main" id="{244FCB66-DEA0-4BAF-BAA5-EF110A0AB55C}"/>
              </a:ext>
            </a:extLst>
          </p:cNvPr>
          <p:cNvSpPr/>
          <p:nvPr/>
        </p:nvSpPr>
        <p:spPr>
          <a:xfrm>
            <a:off x="2095215" y="881288"/>
            <a:ext cx="8001569" cy="5386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GB" sz="2500" b="1" dirty="0"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Get to know the employers!</a:t>
            </a:r>
            <a:endParaRPr lang="en-GB" sz="25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632581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Information outline">
            <a:extLst>
              <a:ext uri="{FF2B5EF4-FFF2-40B4-BE49-F238E27FC236}">
                <a16:creationId xmlns:a16="http://schemas.microsoft.com/office/drawing/2014/main" id="{EA7BB0F1-F6D6-483D-AAE4-0045E13964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09930" y="632910"/>
            <a:ext cx="4772140" cy="47721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787CCE-4073-4A7F-B39C-4276EE029E67}"/>
              </a:ext>
            </a:extLst>
          </p:cNvPr>
          <p:cNvSpPr txBox="1"/>
          <p:nvPr/>
        </p:nvSpPr>
        <p:spPr>
          <a:xfrm>
            <a:off x="341540" y="3707864"/>
            <a:ext cx="86960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The National Film Theatre School runs over 30 different courses covering film, television and games, as well as lots of short courses.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7A5727-6551-470B-923A-EF5CEAB54EFA}"/>
              </a:ext>
            </a:extLst>
          </p:cNvPr>
          <p:cNvSpPr txBox="1"/>
          <p:nvPr/>
        </p:nvSpPr>
        <p:spPr>
          <a:xfrm>
            <a:off x="3668760" y="2849703"/>
            <a:ext cx="8181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GE Healthcare offer state-of-the-art healthcare solutions in many different fields of medicine. 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67B2EC-BACF-4FF5-9903-C8D41CEDF9D3}"/>
              </a:ext>
            </a:extLst>
          </p:cNvPr>
          <p:cNvSpPr txBox="1"/>
          <p:nvPr/>
        </p:nvSpPr>
        <p:spPr>
          <a:xfrm>
            <a:off x="3668760" y="4837308"/>
            <a:ext cx="8181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Pinewood Studios has been producing films and television programmes for over 80 years. Some of their biggest productions include scenes from James Bond and Star Wars! </a:t>
            </a:r>
          </a:p>
        </p:txBody>
      </p:sp>
      <p:pic>
        <p:nvPicPr>
          <p:cNvPr id="12" name="Picture 11">
            <a:hlinkClick r:id="rId5"/>
            <a:extLst>
              <a:ext uri="{FF2B5EF4-FFF2-40B4-BE49-F238E27FC236}">
                <a16:creationId xmlns:a16="http://schemas.microsoft.com/office/drawing/2014/main" id="{93D4CBF4-424D-4145-BF18-2A914819DEB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495" y="4671152"/>
            <a:ext cx="3089818" cy="917088"/>
          </a:xfrm>
          <a:prstGeom prst="rect">
            <a:avLst/>
          </a:prstGeom>
        </p:spPr>
      </p:pic>
      <p:pic>
        <p:nvPicPr>
          <p:cNvPr id="16" name="Picture 15">
            <a:hlinkClick r:id="rId7"/>
            <a:extLst>
              <a:ext uri="{FF2B5EF4-FFF2-40B4-BE49-F238E27FC236}">
                <a16:creationId xmlns:a16="http://schemas.microsoft.com/office/drawing/2014/main" id="{F5624BCC-0AC8-4FBA-BEB0-D71826B2A99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7584" y="2283930"/>
            <a:ext cx="3521176" cy="1237170"/>
          </a:xfrm>
          <a:prstGeom prst="rect">
            <a:avLst/>
          </a:prstGeom>
        </p:spPr>
      </p:pic>
      <p:pic>
        <p:nvPicPr>
          <p:cNvPr id="18" name="Picture 17">
            <a:hlinkClick r:id="rId9"/>
            <a:extLst>
              <a:ext uri="{FF2B5EF4-FFF2-40B4-BE49-F238E27FC236}">
                <a16:creationId xmlns:a16="http://schemas.microsoft.com/office/drawing/2014/main" id="{645107B8-733C-409E-89D7-C46AAD69109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37576" y="1558786"/>
            <a:ext cx="2812884" cy="86551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FFDCEAD-2C7B-403D-A4A8-92DEE440482D}"/>
              </a:ext>
            </a:extLst>
          </p:cNvPr>
          <p:cNvSpPr txBox="1"/>
          <p:nvPr/>
        </p:nvSpPr>
        <p:spPr>
          <a:xfrm>
            <a:off x="341540" y="1699155"/>
            <a:ext cx="86960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err="1"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Cavway</a:t>
            </a:r>
            <a:r>
              <a:rPr lang="en-GB" sz="1600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 is a testing site for Connected and Autonomous Vehicles (CAV).  It is working on the future of safe and automated motoring.  </a:t>
            </a:r>
          </a:p>
        </p:txBody>
      </p:sp>
      <p:pic>
        <p:nvPicPr>
          <p:cNvPr id="23" name="Picture 22">
            <a:hlinkClick r:id="rId11"/>
            <a:extLst>
              <a:ext uri="{FF2B5EF4-FFF2-40B4-BE49-F238E27FC236}">
                <a16:creationId xmlns:a16="http://schemas.microsoft.com/office/drawing/2014/main" id="{6E5CA159-E649-48EF-9C76-0D976FF3438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037576" y="3566492"/>
            <a:ext cx="2812884" cy="74302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81601E4-4FF4-41A6-8D48-41FD67FD29DE}"/>
              </a:ext>
            </a:extLst>
          </p:cNvPr>
          <p:cNvSpPr txBox="1"/>
          <p:nvPr/>
        </p:nvSpPr>
        <p:spPr>
          <a:xfrm>
            <a:off x="0" y="5796905"/>
            <a:ext cx="26985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©VotesforSchools The WOW Show</a:t>
            </a:r>
          </a:p>
        </p:txBody>
      </p:sp>
      <p:sp>
        <p:nvSpPr>
          <p:cNvPr id="13" name="Shape 114">
            <a:extLst>
              <a:ext uri="{FF2B5EF4-FFF2-40B4-BE49-F238E27FC236}">
                <a16:creationId xmlns:a16="http://schemas.microsoft.com/office/drawing/2014/main" id="{6C7EA7AA-05C2-4453-B2AF-7633AB4509E4}"/>
              </a:ext>
            </a:extLst>
          </p:cNvPr>
          <p:cNvSpPr/>
          <p:nvPr/>
        </p:nvSpPr>
        <p:spPr>
          <a:xfrm>
            <a:off x="2095215" y="881288"/>
            <a:ext cx="8001569" cy="5386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GB" sz="2500" b="1" dirty="0"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Get to know the employers!</a:t>
            </a:r>
            <a:endParaRPr lang="en-GB" sz="25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148783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 descr="Information outline">
            <a:extLst>
              <a:ext uri="{FF2B5EF4-FFF2-40B4-BE49-F238E27FC236}">
                <a16:creationId xmlns:a16="http://schemas.microsoft.com/office/drawing/2014/main" id="{B71B8E8D-6432-42EF-B71E-4BB8C99D2D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09930" y="632910"/>
            <a:ext cx="4772140" cy="4772140"/>
          </a:xfrm>
          <a:prstGeom prst="rect">
            <a:avLst/>
          </a:prstGeom>
        </p:spPr>
      </p:pic>
      <p:sp>
        <p:nvSpPr>
          <p:cNvPr id="13" name="Shape 114">
            <a:extLst>
              <a:ext uri="{FF2B5EF4-FFF2-40B4-BE49-F238E27FC236}">
                <a16:creationId xmlns:a16="http://schemas.microsoft.com/office/drawing/2014/main" id="{9EB77A26-8C0B-49C7-86BE-950D9C2436E7}"/>
              </a:ext>
            </a:extLst>
          </p:cNvPr>
          <p:cNvSpPr/>
          <p:nvPr/>
        </p:nvSpPr>
        <p:spPr>
          <a:xfrm>
            <a:off x="751344" y="1039271"/>
            <a:ext cx="8001569" cy="5386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endParaRPr lang="en-GB" sz="20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  <a:sym typeface="Lato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BD048B5-1905-4FDF-BD7B-6C687FAD2F29}"/>
              </a:ext>
            </a:extLst>
          </p:cNvPr>
          <p:cNvSpPr txBox="1"/>
          <p:nvPr/>
        </p:nvSpPr>
        <p:spPr>
          <a:xfrm>
            <a:off x="2698596" y="1582259"/>
            <a:ext cx="90193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Why not go and visit The Silverstone Experience yourself to find out the history and heritage of Silverstone?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80A827A-75A7-49E9-AE2A-7DE723255673}"/>
              </a:ext>
            </a:extLst>
          </p:cNvPr>
          <p:cNvSpPr txBox="1"/>
          <p:nvPr/>
        </p:nvSpPr>
        <p:spPr>
          <a:xfrm>
            <a:off x="474014" y="2625449"/>
            <a:ext cx="9622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rgbClr val="000000"/>
                </a:solidFill>
                <a:effectLst/>
                <a:latin typeface="Jost Medium" pitchFamily="2" charset="0"/>
                <a:ea typeface="Jost Medium" pitchFamily="2" charset="0"/>
              </a:rPr>
              <a:t>Combining state-of-the-art technology with the conveniences of modern vehicles in retro-designed packages, David Brown Automotive create exclusive and versatile luxury vehicles.  </a:t>
            </a:r>
            <a:endParaRPr lang="en-GB" sz="1600" dirty="0">
              <a:latin typeface="Jost Medium" pitchFamily="2" charset="0"/>
              <a:ea typeface="Jost Medium" pitchFamily="2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09FE04-3B88-411D-8BE7-3A0F318882E8}"/>
              </a:ext>
            </a:extLst>
          </p:cNvPr>
          <p:cNvSpPr txBox="1"/>
          <p:nvPr/>
        </p:nvSpPr>
        <p:spPr>
          <a:xfrm>
            <a:off x="474014" y="4210125"/>
            <a:ext cx="92287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err="1"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Vorteq</a:t>
            </a:r>
            <a:r>
              <a:rPr lang="en-GB" sz="1600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 Sports design and create the best sporting equipment on the planet to give the best performance.  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40DB83-45BA-4E3D-8B7F-292B2499B8E0}"/>
              </a:ext>
            </a:extLst>
          </p:cNvPr>
          <p:cNvSpPr txBox="1"/>
          <p:nvPr/>
        </p:nvSpPr>
        <p:spPr>
          <a:xfrm>
            <a:off x="2745488" y="3561589"/>
            <a:ext cx="90193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Jost Medium" pitchFamily="2" charset="0"/>
                <a:ea typeface="Jost Medium" pitchFamily="2" charset="0"/>
                <a:cs typeface="Calibri" panose="020F0502020204030204" pitchFamily="34" charset="0"/>
              </a:rPr>
              <a:t>Head to the Aston Martin Cognizant F1 Team LinkedIn page to explore career opportunities</a:t>
            </a:r>
            <a:r>
              <a:rPr kumimoji="0" lang="en-GB" altLang="en-US" sz="160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Calibri" panose="020F0502020204030204" pitchFamily="34" charset="0"/>
              </a:rPr>
              <a:t>.  </a:t>
            </a:r>
            <a:r>
              <a:rPr lang="en-GB" sz="1600" b="0" i="0" dirty="0">
                <a:effectLst/>
                <a:latin typeface="Jost Medium" pitchFamily="2" charset="0"/>
                <a:ea typeface="Jost Medium" pitchFamily="2" charset="0"/>
              </a:rPr>
              <a:t> </a:t>
            </a:r>
            <a:endParaRPr lang="en-GB" sz="1600" dirty="0">
              <a:latin typeface="Jost Medium" pitchFamily="2" charset="0"/>
              <a:ea typeface="Jost Medium" pitchFamily="2" charset="0"/>
              <a:cs typeface="Arial" panose="020B0604020202020204" pitchFamily="34" charset="0"/>
            </a:endParaRPr>
          </a:p>
        </p:txBody>
      </p:sp>
      <p:pic>
        <p:nvPicPr>
          <p:cNvPr id="23" name="Picture 22">
            <a:hlinkClick r:id="rId5"/>
            <a:extLst>
              <a:ext uri="{FF2B5EF4-FFF2-40B4-BE49-F238E27FC236}">
                <a16:creationId xmlns:a16="http://schemas.microsoft.com/office/drawing/2014/main" id="{3F7B662D-9942-4E19-9EDB-765DE0CE82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014" y="1525650"/>
            <a:ext cx="1806730" cy="704898"/>
          </a:xfrm>
          <a:prstGeom prst="rect">
            <a:avLst/>
          </a:prstGeom>
        </p:spPr>
      </p:pic>
      <p:pic>
        <p:nvPicPr>
          <p:cNvPr id="24" name="Picture 23">
            <a:hlinkClick r:id="rId7"/>
            <a:extLst>
              <a:ext uri="{FF2B5EF4-FFF2-40B4-BE49-F238E27FC236}">
                <a16:creationId xmlns:a16="http://schemas.microsoft.com/office/drawing/2014/main" id="{BC3A333D-1768-41D0-BBB5-F2D08476085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0985" y="2466178"/>
            <a:ext cx="1397000" cy="785429"/>
          </a:xfrm>
          <a:prstGeom prst="rect">
            <a:avLst/>
          </a:prstGeom>
        </p:spPr>
      </p:pic>
      <p:pic>
        <p:nvPicPr>
          <p:cNvPr id="25" name="Picture 2" descr="Aston Martin Logo | Aston martin, Aston martin vulcan, Aston martin cars">
            <a:hlinkClick r:id="rId9"/>
            <a:extLst>
              <a:ext uri="{FF2B5EF4-FFF2-40B4-BE49-F238E27FC236}">
                <a16:creationId xmlns:a16="http://schemas.microsoft.com/office/drawing/2014/main" id="{288C6B29-0143-4E3C-A7C4-4CF7E525A9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7877"/>
          <a:stretch/>
        </p:blipFill>
        <p:spPr bwMode="auto">
          <a:xfrm>
            <a:off x="566244" y="3583184"/>
            <a:ext cx="1714500" cy="475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>
            <a:hlinkClick r:id="rId11"/>
            <a:extLst>
              <a:ext uri="{FF2B5EF4-FFF2-40B4-BE49-F238E27FC236}">
                <a16:creationId xmlns:a16="http://schemas.microsoft.com/office/drawing/2014/main" id="{332DA5CD-BC67-468E-8982-F82602CD832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702799" y="4161422"/>
            <a:ext cx="2015186" cy="71348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C72B319-C7A0-48CF-A4D6-CEA3EB1D6C5E}"/>
              </a:ext>
            </a:extLst>
          </p:cNvPr>
          <p:cNvSpPr txBox="1"/>
          <p:nvPr/>
        </p:nvSpPr>
        <p:spPr>
          <a:xfrm>
            <a:off x="0" y="5796905"/>
            <a:ext cx="26985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©VotesforSchools The WOW Show</a:t>
            </a:r>
          </a:p>
        </p:txBody>
      </p:sp>
      <p:sp>
        <p:nvSpPr>
          <p:cNvPr id="15" name="Shape 114">
            <a:extLst>
              <a:ext uri="{FF2B5EF4-FFF2-40B4-BE49-F238E27FC236}">
                <a16:creationId xmlns:a16="http://schemas.microsoft.com/office/drawing/2014/main" id="{8ADB868C-CE73-4E47-B995-197225845D65}"/>
              </a:ext>
            </a:extLst>
          </p:cNvPr>
          <p:cNvSpPr/>
          <p:nvPr/>
        </p:nvSpPr>
        <p:spPr>
          <a:xfrm>
            <a:off x="2095215" y="828146"/>
            <a:ext cx="8001569" cy="5386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GB" sz="2500" b="1" dirty="0"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Get to know the employers!</a:t>
            </a:r>
            <a:endParaRPr lang="en-GB" sz="25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  <a:sym typeface="Lato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67A7DDC-E6BD-4DA0-86A6-5EB27B94B7F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4016" y="4973036"/>
            <a:ext cx="3990975" cy="752475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736FF60-13D0-4615-82B6-EA53CD2E9241}"/>
              </a:ext>
            </a:extLst>
          </p:cNvPr>
          <p:cNvSpPr txBox="1"/>
          <p:nvPr/>
        </p:nvSpPr>
        <p:spPr>
          <a:xfrm>
            <a:off x="4794311" y="5056885"/>
            <a:ext cx="685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rgbClr val="000000"/>
                </a:solidFill>
                <a:effectLst/>
                <a:latin typeface="Jost Medium" pitchFamily="2" charset="0"/>
                <a:ea typeface="Jost Medium" pitchFamily="2" charset="0"/>
              </a:rPr>
              <a:t>The Digital Manufacturing Centre (DMC) is an industry-defining production facility and innovation hub at Silverstone Park.  </a:t>
            </a:r>
            <a:endParaRPr lang="en-GB" sz="1600" dirty="0">
              <a:latin typeface="Jost Medium" pitchFamily="2" charset="0"/>
              <a:ea typeface="Jos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25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 descr="Information outline">
            <a:extLst>
              <a:ext uri="{FF2B5EF4-FFF2-40B4-BE49-F238E27FC236}">
                <a16:creationId xmlns:a16="http://schemas.microsoft.com/office/drawing/2014/main" id="{B71B8E8D-6432-42EF-B71E-4BB8C99D2D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09930" y="909003"/>
            <a:ext cx="4772140" cy="4772140"/>
          </a:xfrm>
          <a:prstGeom prst="rect">
            <a:avLst/>
          </a:prstGeom>
        </p:spPr>
      </p:pic>
      <p:sp>
        <p:nvSpPr>
          <p:cNvPr id="13" name="Shape 114">
            <a:extLst>
              <a:ext uri="{FF2B5EF4-FFF2-40B4-BE49-F238E27FC236}">
                <a16:creationId xmlns:a16="http://schemas.microsoft.com/office/drawing/2014/main" id="{9EB77A26-8C0B-49C7-86BE-950D9C2436E7}"/>
              </a:ext>
            </a:extLst>
          </p:cNvPr>
          <p:cNvSpPr/>
          <p:nvPr/>
        </p:nvSpPr>
        <p:spPr>
          <a:xfrm>
            <a:off x="751344" y="1039271"/>
            <a:ext cx="8001569" cy="5386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endParaRPr lang="en-GB" sz="20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  <a:sym typeface="Lato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BD048B5-1905-4FDF-BD7B-6C687FAD2F29}"/>
              </a:ext>
            </a:extLst>
          </p:cNvPr>
          <p:cNvSpPr txBox="1"/>
          <p:nvPr/>
        </p:nvSpPr>
        <p:spPr>
          <a:xfrm>
            <a:off x="2698595" y="1753049"/>
            <a:ext cx="90193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Dragon/Penske Autosport have created a zero emission electric Formula E car with an aim to transfer sustainable technologies to the road and inspire innovation towards climate control. 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80A827A-75A7-49E9-AE2A-7DE723255673}"/>
              </a:ext>
            </a:extLst>
          </p:cNvPr>
          <p:cNvSpPr txBox="1"/>
          <p:nvPr/>
        </p:nvSpPr>
        <p:spPr>
          <a:xfrm>
            <a:off x="356888" y="2844020"/>
            <a:ext cx="9739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rgbClr val="222222"/>
                </a:solidFill>
                <a:effectLst/>
                <a:latin typeface="Jost Medium" pitchFamily="2" charset="0"/>
                <a:ea typeface="Jost Medium" pitchFamily="2" charset="0"/>
              </a:rPr>
              <a:t>HS2 Ltd was set up by the Government to develop, build and operate HS2, a national high-speed railway linking London, Birmingham, Leeds and Manchester, with connectivity to the existing rail network.</a:t>
            </a:r>
            <a:endParaRPr lang="en-GB" sz="1600" dirty="0">
              <a:latin typeface="Jost Medium" pitchFamily="2" charset="0"/>
              <a:ea typeface="Jost Medium" pitchFamily="2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09FE04-3B88-411D-8BE7-3A0F318882E8}"/>
              </a:ext>
            </a:extLst>
          </p:cNvPr>
          <p:cNvSpPr txBox="1"/>
          <p:nvPr/>
        </p:nvSpPr>
        <p:spPr>
          <a:xfrm>
            <a:off x="541806" y="4884228"/>
            <a:ext cx="8211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Silverstone Sports Engineering Hub has </a:t>
            </a:r>
            <a:r>
              <a:rPr lang="en-GB" sz="1600" b="0" i="0" dirty="0">
                <a:effectLst/>
                <a:latin typeface="Jost Medium" pitchFamily="2" charset="0"/>
                <a:ea typeface="Jost Medium" pitchFamily="2" charset="0"/>
              </a:rPr>
              <a:t>engineers and sports scientists that can help create a unique environment for innovation at Silverstone Park</a:t>
            </a:r>
            <a:r>
              <a:rPr lang="en-GB" sz="1600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. 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40DB83-45BA-4E3D-8B7F-292B2499B8E0}"/>
              </a:ext>
            </a:extLst>
          </p:cNvPr>
          <p:cNvSpPr txBox="1"/>
          <p:nvPr/>
        </p:nvSpPr>
        <p:spPr>
          <a:xfrm>
            <a:off x="2698595" y="3865763"/>
            <a:ext cx="90193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rgbClr val="1D1D1B"/>
                </a:solidFill>
                <a:effectLst/>
                <a:latin typeface="Jost Medium" pitchFamily="2" charset="0"/>
                <a:ea typeface="Jost Medium" pitchFamily="2" charset="0"/>
              </a:rPr>
              <a:t>At East West Railway Company, they are hiring talented, creative problem-solvers, bringing together a talented team with diverse experiences, backgrounds and skills. </a:t>
            </a:r>
            <a:endParaRPr lang="en-GB" sz="1600" dirty="0">
              <a:latin typeface="Jost Medium" pitchFamily="2" charset="0"/>
              <a:ea typeface="Jost Medium" pitchFamily="2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72B319-C7A0-48CF-A4D6-CEA3EB1D6C5E}"/>
              </a:ext>
            </a:extLst>
          </p:cNvPr>
          <p:cNvSpPr txBox="1"/>
          <p:nvPr/>
        </p:nvSpPr>
        <p:spPr>
          <a:xfrm>
            <a:off x="0" y="5796905"/>
            <a:ext cx="26985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©VotesforSchools The WOW Show</a:t>
            </a:r>
          </a:p>
        </p:txBody>
      </p:sp>
      <p:sp>
        <p:nvSpPr>
          <p:cNvPr id="15" name="Shape 114">
            <a:extLst>
              <a:ext uri="{FF2B5EF4-FFF2-40B4-BE49-F238E27FC236}">
                <a16:creationId xmlns:a16="http://schemas.microsoft.com/office/drawing/2014/main" id="{8ADB868C-CE73-4E47-B995-197225845D65}"/>
              </a:ext>
            </a:extLst>
          </p:cNvPr>
          <p:cNvSpPr/>
          <p:nvPr/>
        </p:nvSpPr>
        <p:spPr>
          <a:xfrm>
            <a:off x="2095215" y="845651"/>
            <a:ext cx="8001569" cy="5386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ctr">
              <a:buSzPct val="25000"/>
            </a:pPr>
            <a:r>
              <a:rPr lang="en-GB" sz="2500" b="1" dirty="0"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Get to know the employers!</a:t>
            </a:r>
            <a:endParaRPr lang="en-GB" sz="25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  <a:sym typeface="Lato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1A539A-9BF9-41B7-92A0-21397CE44C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016" y="1552474"/>
            <a:ext cx="1892044" cy="9152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FC58CEB-AF3B-4769-A498-F3216E49F2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30969" y="2649970"/>
            <a:ext cx="1419225" cy="838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DDDF86C-271D-4138-94B7-A2080FEFEF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015" y="3793129"/>
            <a:ext cx="1876425" cy="8572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5B07DF-789B-4B47-8F92-41A78A06D1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11390" y="4744384"/>
            <a:ext cx="2838804" cy="80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84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85914-A296-40C3-8E43-7F3E70330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40514"/>
            <a:ext cx="10515600" cy="936368"/>
          </a:xfrm>
        </p:spPr>
        <p:txBody>
          <a:bodyPr anchor="ctr">
            <a:normAutofit/>
          </a:bodyPr>
          <a:lstStyle/>
          <a:p>
            <a:r>
              <a:rPr lang="en-GB" sz="2800" b="1" dirty="0"/>
              <a:t>Learning objectives for today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347E98-FAA1-435D-B8B7-A5B6AAADD7B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199" y="1928178"/>
            <a:ext cx="10785763" cy="10874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buBlip>
                <a:blip r:embed="rId3"/>
              </a:buBlip>
            </a:pPr>
            <a:r>
              <a:rPr lang="en-GB" sz="1600" b="1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To </a:t>
            </a:r>
            <a:r>
              <a:rPr lang="en-GB" sz="1600" b="1" i="0" u="none" strike="noStrike" baseline="0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be aware of what job and labour market information (LMI) is and what it can do for you. 	</a:t>
            </a:r>
            <a:br>
              <a:rPr lang="en-GB" sz="1600" b="1" i="0" u="none" strike="noStrike" baseline="0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</a:br>
            <a:endParaRPr lang="en-GB" sz="1600" b="1" i="0" u="none" strike="noStrike" baseline="0" dirty="0">
              <a:latin typeface="Jost Medium" pitchFamily="2" charset="0"/>
              <a:ea typeface="Jost Medium" pitchFamily="2" charset="0"/>
              <a:cs typeface="Arial" panose="020B0604020202020204" pitchFamily="34" charset="0"/>
            </a:endParaRPr>
          </a:p>
          <a:p>
            <a:pPr>
              <a:buBlip>
                <a:blip r:embed="rId3"/>
              </a:buBlip>
            </a:pPr>
            <a:r>
              <a:rPr lang="en-GB" sz="1600" b="1" i="0" u="none" strike="noStrike" baseline="0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To recognise the qualities and skills needed for employability and provide evidence for those you have demonstrated both in and out of school.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2F7210F0-91CB-4F7C-A8A3-EBC5B4ECA396}"/>
              </a:ext>
            </a:extLst>
          </p:cNvPr>
          <p:cNvSpPr txBox="1">
            <a:spLocks/>
          </p:cNvSpPr>
          <p:nvPr/>
        </p:nvSpPr>
        <p:spPr>
          <a:xfrm>
            <a:off x="838200" y="4096053"/>
            <a:ext cx="10785764" cy="1411669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Jost" pitchFamily="2" charset="0"/>
                <a:ea typeface="Jost" pitchFamily="2" charset="0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Jost" pitchFamily="2" charset="0"/>
                <a:ea typeface="Jost" pitchFamily="2" charset="0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Jost" pitchFamily="2" charset="0"/>
                <a:ea typeface="Jost" pitchFamily="2" charset="0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Jost" pitchFamily="2" charset="0"/>
                <a:ea typeface="Jost" pitchFamily="2" charset="0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Jost" pitchFamily="2" charset="0"/>
                <a:ea typeface="Jost" pitchFamily="2" charset="0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Blip>
                <a:blip r:embed="rId3"/>
              </a:buBlip>
            </a:pPr>
            <a:r>
              <a:rPr lang="en-US" sz="1600" b="1" dirty="0" err="1"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Labour</a:t>
            </a:r>
            <a:r>
              <a:rPr lang="en-US" sz="1600" b="1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 Market Information (LMI): </a:t>
            </a:r>
            <a:r>
              <a:rPr lang="en-US" sz="1600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Information about the jobs and careers available in a geographical area.  </a:t>
            </a:r>
            <a:br>
              <a:rPr lang="en-US" sz="1600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</a:br>
            <a:endParaRPr lang="en-US" sz="1600" dirty="0">
              <a:latin typeface="Jost Medium" pitchFamily="2" charset="0"/>
              <a:ea typeface="Jost Medium" pitchFamily="2" charset="0"/>
              <a:cs typeface="Arial" panose="020B0604020202020204" pitchFamily="34" charset="0"/>
            </a:endParaRPr>
          </a:p>
          <a:p>
            <a:pPr>
              <a:buBlip>
                <a:blip r:embed="rId3"/>
              </a:buBlip>
            </a:pPr>
            <a:r>
              <a:rPr lang="en-GB" sz="1600" b="1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  <a:sym typeface="Lato"/>
              </a:rPr>
              <a:t>Sector: </a:t>
            </a:r>
            <a:r>
              <a:rPr lang="en-GB" sz="1600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  <a:sym typeface="Lato"/>
              </a:rPr>
              <a:t>The areas into which the economic activity of a country is divided.</a:t>
            </a:r>
            <a:br>
              <a:rPr lang="en-GB" sz="1600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  <a:sym typeface="Lato"/>
              </a:rPr>
            </a:br>
            <a:endParaRPr lang="en-GB" sz="1600" dirty="0">
              <a:latin typeface="Jost Medium" pitchFamily="2" charset="0"/>
              <a:ea typeface="Jost Medium" pitchFamily="2" charset="0"/>
              <a:cs typeface="Arial" panose="020B0604020202020204" pitchFamily="34" charset="0"/>
              <a:sym typeface="Lato"/>
            </a:endParaRPr>
          </a:p>
          <a:p>
            <a:pPr>
              <a:buBlip>
                <a:blip r:embed="rId3"/>
              </a:buBlip>
            </a:pPr>
            <a:r>
              <a:rPr lang="en-GB" sz="1600" b="1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  <a:sym typeface="Lato"/>
              </a:rPr>
              <a:t>Employability: </a:t>
            </a:r>
            <a:r>
              <a:rPr lang="en-GB" sz="1600" dirty="0">
                <a:latin typeface="Jost Medium" pitchFamily="2" charset="0"/>
                <a:ea typeface="Jost Medium" pitchFamily="2" charset="0"/>
                <a:cs typeface="Arial" panose="020B0604020202020204" pitchFamily="34" charset="0"/>
                <a:sym typeface="Lato"/>
              </a:rPr>
              <a:t>Having the skills and abilities needed to have a job or career. 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410903E-6278-4621-A330-C1103942715C}"/>
              </a:ext>
            </a:extLst>
          </p:cNvPr>
          <p:cNvSpPr txBox="1">
            <a:spLocks/>
          </p:cNvSpPr>
          <p:nvPr/>
        </p:nvSpPr>
        <p:spPr>
          <a:xfrm>
            <a:off x="838200" y="3087670"/>
            <a:ext cx="10515600" cy="936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Terminal Dosis" panose="02010503020202060003" pitchFamily="2" charset="0"/>
                <a:ea typeface="+mj-ea"/>
                <a:cs typeface="+mj-cs"/>
              </a:defRPr>
            </a:lvl1pPr>
          </a:lstStyle>
          <a:p>
            <a:r>
              <a:rPr lang="en-GB" sz="2800" b="1" dirty="0"/>
              <a:t>Keywords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852D1F-C98D-40B5-B049-5BB41EF4ADDE}"/>
              </a:ext>
            </a:extLst>
          </p:cNvPr>
          <p:cNvSpPr txBox="1"/>
          <p:nvPr/>
        </p:nvSpPr>
        <p:spPr>
          <a:xfrm>
            <a:off x="0" y="5702042"/>
            <a:ext cx="26985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©VotesforSchools The WOW Show</a:t>
            </a:r>
          </a:p>
        </p:txBody>
      </p:sp>
    </p:spTree>
    <p:extLst>
      <p:ext uri="{BB962C8B-B14F-4D97-AF65-F5344CB8AC3E}">
        <p14:creationId xmlns:p14="http://schemas.microsoft.com/office/powerpoint/2010/main" val="827021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 descr="Completed outline">
            <a:extLst>
              <a:ext uri="{FF2B5EF4-FFF2-40B4-BE49-F238E27FC236}">
                <a16:creationId xmlns:a16="http://schemas.microsoft.com/office/drawing/2014/main" id="{3AD6862B-6790-4A24-BB13-C07D349EB4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67129" y="1127713"/>
            <a:ext cx="3195921" cy="3195921"/>
          </a:xfrm>
          <a:prstGeom prst="rect">
            <a:avLst/>
          </a:prstGeom>
        </p:spPr>
      </p:pic>
      <p:pic>
        <p:nvPicPr>
          <p:cNvPr id="17" name="Graphic 16" descr="Magnifying glass outline">
            <a:extLst>
              <a:ext uri="{FF2B5EF4-FFF2-40B4-BE49-F238E27FC236}">
                <a16:creationId xmlns:a16="http://schemas.microsoft.com/office/drawing/2014/main" id="{2FD70514-344F-4117-B2D1-FE6C573EE6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67689" y="2637231"/>
            <a:ext cx="3195921" cy="3195921"/>
          </a:xfrm>
          <a:prstGeom prst="rect">
            <a:avLst/>
          </a:prstGeom>
        </p:spPr>
      </p:pic>
      <p:pic>
        <p:nvPicPr>
          <p:cNvPr id="19" name="Graphic 18" descr="Marker outline">
            <a:extLst>
              <a:ext uri="{FF2B5EF4-FFF2-40B4-BE49-F238E27FC236}">
                <a16:creationId xmlns:a16="http://schemas.microsoft.com/office/drawing/2014/main" id="{09580651-3509-4183-9E33-29E2C1E534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06241" y="-316890"/>
            <a:ext cx="3195921" cy="3195921"/>
          </a:xfrm>
          <a:prstGeom prst="rect">
            <a:avLst/>
          </a:prstGeom>
        </p:spPr>
      </p:pic>
      <p:pic>
        <p:nvPicPr>
          <p:cNvPr id="21" name="Graphic 20" descr="Office Chair outline">
            <a:extLst>
              <a:ext uri="{FF2B5EF4-FFF2-40B4-BE49-F238E27FC236}">
                <a16:creationId xmlns:a16="http://schemas.microsoft.com/office/drawing/2014/main" id="{3B5AF05F-7341-4652-A076-1A0111EA0DA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0486" y="3106892"/>
            <a:ext cx="3195921" cy="3195921"/>
          </a:xfrm>
          <a:prstGeom prst="rect">
            <a:avLst/>
          </a:prstGeom>
        </p:spPr>
      </p:pic>
      <p:sp>
        <p:nvSpPr>
          <p:cNvPr id="3" name="Shape 114">
            <a:extLst>
              <a:ext uri="{FF2B5EF4-FFF2-40B4-BE49-F238E27FC236}">
                <a16:creationId xmlns:a16="http://schemas.microsoft.com/office/drawing/2014/main" id="{1894093B-8C54-4F1A-95B0-65DFEF0E05BD}"/>
              </a:ext>
            </a:extLst>
          </p:cNvPr>
          <p:cNvSpPr/>
          <p:nvPr/>
        </p:nvSpPr>
        <p:spPr>
          <a:xfrm>
            <a:off x="751344" y="1039271"/>
            <a:ext cx="8001569" cy="5386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r>
              <a:rPr lang="en-GB" sz="2000" b="1" dirty="0"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What is Labour Market Information (LMI)?</a:t>
            </a:r>
            <a:endParaRPr lang="en-GB" sz="20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  <a:sym typeface="Lato"/>
            </a:endParaRPr>
          </a:p>
        </p:txBody>
      </p:sp>
      <p:sp>
        <p:nvSpPr>
          <p:cNvPr id="4" name="Pentagon 20">
            <a:extLst>
              <a:ext uri="{FF2B5EF4-FFF2-40B4-BE49-F238E27FC236}">
                <a16:creationId xmlns:a16="http://schemas.microsoft.com/office/drawing/2014/main" id="{994D5025-D8F3-494D-9DF8-2C5776868BBB}"/>
              </a:ext>
            </a:extLst>
          </p:cNvPr>
          <p:cNvSpPr/>
          <p:nvPr/>
        </p:nvSpPr>
        <p:spPr>
          <a:xfrm>
            <a:off x="1164" y="1039271"/>
            <a:ext cx="758663" cy="538608"/>
          </a:xfrm>
          <a:prstGeom prst="homePlate">
            <a:avLst/>
          </a:prstGeom>
          <a:solidFill>
            <a:srgbClr val="2622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1</a:t>
            </a:r>
            <a:endParaRPr lang="en-US" sz="2800" b="1" dirty="0">
              <a:solidFill>
                <a:schemeClr val="bg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605BBCB-E387-4E0E-B384-5858D37F8627}"/>
              </a:ext>
            </a:extLst>
          </p:cNvPr>
          <p:cNvSpPr/>
          <p:nvPr/>
        </p:nvSpPr>
        <p:spPr>
          <a:xfrm>
            <a:off x="234278" y="1763421"/>
            <a:ext cx="4691013" cy="1135895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8D31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Labour Market Information helps people to make informed decisions about the sectors and businesses in the area.  This can identify career opportunities in their area.   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05AACC4-EE4E-4409-97CB-B3FA5C01EBA6}"/>
              </a:ext>
            </a:extLst>
          </p:cNvPr>
          <p:cNvSpPr/>
          <p:nvPr/>
        </p:nvSpPr>
        <p:spPr>
          <a:xfrm>
            <a:off x="234278" y="4898578"/>
            <a:ext cx="8005713" cy="782062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8D31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If you are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aware of what is available in your local 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area, it can help you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decide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 what you could do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when you leave school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. 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F27D22A-8513-4ECE-B3CA-A7AB69A21B48}"/>
              </a:ext>
            </a:extLst>
          </p:cNvPr>
          <p:cNvSpPr/>
          <p:nvPr/>
        </p:nvSpPr>
        <p:spPr>
          <a:xfrm>
            <a:off x="2690922" y="3293628"/>
            <a:ext cx="2992989" cy="1319761"/>
          </a:xfrm>
          <a:prstGeom prst="roundRect">
            <a:avLst/>
          </a:prstGeom>
          <a:solidFill>
            <a:srgbClr val="8D318A"/>
          </a:solidFill>
          <a:ln w="28575">
            <a:solidFill>
              <a:srgbClr val="009FE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Pair discussion (2 mins)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How do you think the Labour Market Information could help you find a job?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AECCC76-E4C7-4CEB-88CB-7942106471D8}"/>
              </a:ext>
            </a:extLst>
          </p:cNvPr>
          <p:cNvSpPr/>
          <p:nvPr/>
        </p:nvSpPr>
        <p:spPr>
          <a:xfrm>
            <a:off x="5122718" y="1763421"/>
            <a:ext cx="3117273" cy="1135895"/>
          </a:xfrm>
          <a:prstGeom prst="roundRect">
            <a:avLst/>
          </a:prstGeom>
          <a:solidFill>
            <a:srgbClr val="44276C"/>
          </a:solidFill>
          <a:ln w="28575">
            <a:solidFill>
              <a:srgbClr val="B6D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Define: Labour Market Information (LMI)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Information about the jobs and careers available. 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E0C776-991E-4F18-B091-4C492B87A30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36139" y="6271"/>
            <a:ext cx="3455862" cy="59685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7EB1073-B22B-42EF-85ED-39EF6802706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2977" y="3239066"/>
            <a:ext cx="1977014" cy="131976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78436F0-DED1-469D-A75C-6BEE4F628C7A}"/>
              </a:ext>
            </a:extLst>
          </p:cNvPr>
          <p:cNvSpPr txBox="1"/>
          <p:nvPr/>
        </p:nvSpPr>
        <p:spPr>
          <a:xfrm>
            <a:off x="0" y="5725430"/>
            <a:ext cx="26985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©VotesforSchools The WOW Show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A95E51F-9071-4DC3-8B2C-86C7F8719E9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513" y="3234788"/>
            <a:ext cx="1983305" cy="132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39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 descr="Excavator outline">
            <a:extLst>
              <a:ext uri="{FF2B5EF4-FFF2-40B4-BE49-F238E27FC236}">
                <a16:creationId xmlns:a16="http://schemas.microsoft.com/office/drawing/2014/main" id="{6B8169CB-19BF-43CA-86DC-E8F5B6D87F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76805" y="2978903"/>
            <a:ext cx="3195920" cy="3195920"/>
          </a:xfrm>
          <a:prstGeom prst="rect">
            <a:avLst/>
          </a:prstGeom>
        </p:spPr>
      </p:pic>
      <p:pic>
        <p:nvPicPr>
          <p:cNvPr id="9" name="Graphic 8" descr="Race Flag outline">
            <a:extLst>
              <a:ext uri="{FF2B5EF4-FFF2-40B4-BE49-F238E27FC236}">
                <a16:creationId xmlns:a16="http://schemas.microsoft.com/office/drawing/2014/main" id="{F52209B4-578C-4717-AC1B-15EB244CB0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94514" y="-16379"/>
            <a:ext cx="3195920" cy="3195920"/>
          </a:xfrm>
          <a:prstGeom prst="rect">
            <a:avLst/>
          </a:prstGeom>
        </p:spPr>
      </p:pic>
      <p:pic>
        <p:nvPicPr>
          <p:cNvPr id="15" name="Graphic 14" descr="Game controller outline">
            <a:extLst>
              <a:ext uri="{FF2B5EF4-FFF2-40B4-BE49-F238E27FC236}">
                <a16:creationId xmlns:a16="http://schemas.microsoft.com/office/drawing/2014/main" id="{03C7068A-8EB5-4AD2-A2A2-D687F9D0E6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40435" y="776598"/>
            <a:ext cx="3195920" cy="3195920"/>
          </a:xfrm>
          <a:prstGeom prst="rect">
            <a:avLst/>
          </a:prstGeom>
        </p:spPr>
      </p:pic>
      <p:pic>
        <p:nvPicPr>
          <p:cNvPr id="1025" name="Graphic 1024" descr="Microscope outline">
            <a:extLst>
              <a:ext uri="{FF2B5EF4-FFF2-40B4-BE49-F238E27FC236}">
                <a16:creationId xmlns:a16="http://schemas.microsoft.com/office/drawing/2014/main" id="{8487CD31-5C76-4EE8-BBF2-80B8FDCF5EA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43623" y="3038954"/>
            <a:ext cx="3195920" cy="3195920"/>
          </a:xfrm>
          <a:prstGeom prst="rect">
            <a:avLst/>
          </a:prstGeom>
        </p:spPr>
      </p:pic>
      <p:pic>
        <p:nvPicPr>
          <p:cNvPr id="1029" name="Graphic 1028" descr="Satellite outline">
            <a:extLst>
              <a:ext uri="{FF2B5EF4-FFF2-40B4-BE49-F238E27FC236}">
                <a16:creationId xmlns:a16="http://schemas.microsoft.com/office/drawing/2014/main" id="{1A6F6815-A6BD-4C7B-B86B-DEDBE8EABD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-15567" y="1509671"/>
            <a:ext cx="3195920" cy="319592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F27D22A-8513-4ECE-B3CA-A7AB69A21B48}"/>
              </a:ext>
            </a:extLst>
          </p:cNvPr>
          <p:cNvSpPr/>
          <p:nvPr/>
        </p:nvSpPr>
        <p:spPr>
          <a:xfrm>
            <a:off x="339614" y="1696750"/>
            <a:ext cx="11512771" cy="834083"/>
          </a:xfrm>
          <a:prstGeom prst="roundRect">
            <a:avLst/>
          </a:prstGeom>
          <a:solidFill>
            <a:srgbClr val="8D318A"/>
          </a:solidFill>
          <a:ln w="28575">
            <a:solidFill>
              <a:srgbClr val="009FE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Pair discussion (2 mins) 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Talk to a partner about what opportunities you know about in your local area. Then, click to find out more about which sectors have jobs on offer in Buckinghamshire.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AECCC76-E4C7-4CEB-88CB-7942106471D8}"/>
              </a:ext>
            </a:extLst>
          </p:cNvPr>
          <p:cNvSpPr/>
          <p:nvPr/>
        </p:nvSpPr>
        <p:spPr>
          <a:xfrm>
            <a:off x="6320309" y="4905816"/>
            <a:ext cx="5532076" cy="878991"/>
          </a:xfrm>
          <a:prstGeom prst="roundRect">
            <a:avLst/>
          </a:prstGeom>
          <a:solidFill>
            <a:srgbClr val="44276C"/>
          </a:solidFill>
          <a:ln w="28575">
            <a:solidFill>
              <a:srgbClr val="B6D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i="1" dirty="0">
                <a:solidFill>
                  <a:schemeClr val="bg1"/>
                </a:solidFill>
                <a:latin typeface="Jost" panose="020B0604020202020204" charset="0"/>
                <a:ea typeface="Jost" panose="020B0604020202020204" charset="0"/>
                <a:cs typeface="Arial" panose="020B0604020202020204" pitchFamily="34" charset="0"/>
              </a:rPr>
              <a:t>Define: Sector</a:t>
            </a:r>
          </a:p>
          <a:p>
            <a:pPr algn="ctr"/>
            <a:r>
              <a:rPr lang="en-GB" sz="1600" i="1" dirty="0">
                <a:solidFill>
                  <a:schemeClr val="bg1"/>
                </a:solidFill>
                <a:latin typeface="Jost" panose="020B0604020202020204" charset="0"/>
                <a:ea typeface="Jost" panose="020B0604020202020204" charset="0"/>
                <a:cs typeface="Arial" panose="020B0604020202020204" pitchFamily="34" charset="0"/>
              </a:rPr>
              <a:t>An area of work and production that makes money for an area or country. 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3D3DA85-7780-49DB-80D8-A4B690DBA1B5}"/>
              </a:ext>
            </a:extLst>
          </p:cNvPr>
          <p:cNvSpPr/>
          <p:nvPr/>
        </p:nvSpPr>
        <p:spPr>
          <a:xfrm>
            <a:off x="6209297" y="3837591"/>
            <a:ext cx="1565472" cy="821600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009F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i="1" dirty="0">
                <a:solidFill>
                  <a:schemeClr val="tx1"/>
                </a:solidFill>
                <a:latin typeface="Jost" panose="020B0604020202020204" charset="0"/>
                <a:ea typeface="Jost" panose="020B0604020202020204" charset="0"/>
                <a:cs typeface="Arial" panose="020B0604020202020204" pitchFamily="34" charset="0"/>
              </a:rPr>
              <a:t>Creative Industries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B59DF6D-2174-474A-8ABC-6B9C86DAC0B2}"/>
              </a:ext>
            </a:extLst>
          </p:cNvPr>
          <p:cNvSpPr/>
          <p:nvPr/>
        </p:nvSpPr>
        <p:spPr>
          <a:xfrm>
            <a:off x="4416722" y="2768741"/>
            <a:ext cx="1565472" cy="821600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009F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i="1" dirty="0">
                <a:solidFill>
                  <a:schemeClr val="tx1"/>
                </a:solidFill>
                <a:latin typeface="Jost" panose="020B0604020202020204" charset="0"/>
                <a:ea typeface="Jost" panose="020B0604020202020204" charset="0"/>
                <a:cs typeface="Arial" panose="020B0604020202020204" pitchFamily="34" charset="0"/>
              </a:rPr>
              <a:t>Green Technology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1343F26-AE48-4F24-ADF7-A0A6EB1D7A40}"/>
              </a:ext>
            </a:extLst>
          </p:cNvPr>
          <p:cNvSpPr/>
          <p:nvPr/>
        </p:nvSpPr>
        <p:spPr>
          <a:xfrm>
            <a:off x="10286913" y="2768741"/>
            <a:ext cx="1565472" cy="821600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009F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i="1" dirty="0">
                <a:solidFill>
                  <a:schemeClr val="tx1"/>
                </a:solidFill>
                <a:latin typeface="Jost" panose="020B0604020202020204" charset="0"/>
                <a:ea typeface="Jost" panose="020B0604020202020204" charset="0"/>
                <a:cs typeface="Arial" panose="020B0604020202020204" pitchFamily="34" charset="0"/>
              </a:rPr>
              <a:t>Digital Technology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82C3C5E-6645-47C7-B5E8-1DBFA26041F2}"/>
              </a:ext>
            </a:extLst>
          </p:cNvPr>
          <p:cNvSpPr/>
          <p:nvPr/>
        </p:nvSpPr>
        <p:spPr>
          <a:xfrm>
            <a:off x="343177" y="3837591"/>
            <a:ext cx="1565472" cy="821600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009F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i="1" dirty="0">
                <a:solidFill>
                  <a:schemeClr val="tx1"/>
                </a:solidFill>
                <a:latin typeface="Jost" panose="020B0604020202020204" charset="0"/>
                <a:ea typeface="Jost" panose="020B0604020202020204" charset="0"/>
                <a:cs typeface="Arial" panose="020B0604020202020204" pitchFamily="34" charset="0"/>
              </a:rPr>
              <a:t>Construction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9359645-B506-43DD-87C3-652D62AEAECE}"/>
              </a:ext>
            </a:extLst>
          </p:cNvPr>
          <p:cNvSpPr/>
          <p:nvPr/>
        </p:nvSpPr>
        <p:spPr>
          <a:xfrm>
            <a:off x="1481626" y="2768741"/>
            <a:ext cx="1565472" cy="821600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772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i="1" dirty="0">
                <a:solidFill>
                  <a:schemeClr val="tx1"/>
                </a:solidFill>
                <a:latin typeface="Jost" panose="020B0604020202020204" charset="0"/>
                <a:ea typeface="Jost" panose="020B0604020202020204" charset="0"/>
                <a:cs typeface="Arial" panose="020B0604020202020204" pitchFamily="34" charset="0"/>
              </a:rPr>
              <a:t>Space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6F4455E-FEC0-42FE-8824-6DC3EAC9F55A}"/>
              </a:ext>
            </a:extLst>
          </p:cNvPr>
          <p:cNvSpPr/>
          <p:nvPr/>
        </p:nvSpPr>
        <p:spPr>
          <a:xfrm>
            <a:off x="7351818" y="2768741"/>
            <a:ext cx="1565472" cy="821600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772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i="1" dirty="0">
                <a:solidFill>
                  <a:schemeClr val="tx1"/>
                </a:solidFill>
                <a:latin typeface="Jost" panose="020B0604020202020204" charset="0"/>
                <a:ea typeface="Jost" panose="020B0604020202020204" charset="0"/>
                <a:cs typeface="Arial" panose="020B0604020202020204" pitchFamily="34" charset="0"/>
              </a:rPr>
              <a:t>Life Sciences</a:t>
            </a:r>
          </a:p>
        </p:txBody>
      </p:sp>
      <p:pic>
        <p:nvPicPr>
          <p:cNvPr id="25" name="Picture 12" descr="Structural icon">
            <a:extLst>
              <a:ext uri="{FF2B5EF4-FFF2-40B4-BE49-F238E27FC236}">
                <a16:creationId xmlns:a16="http://schemas.microsoft.com/office/drawing/2014/main" id="{7963B656-BAF7-4438-96D0-6A60CBD9BB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5243" y="3791191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ED6DF936-F3FF-43BE-A0D5-7C74045D8E65}"/>
              </a:ext>
            </a:extLst>
          </p:cNvPr>
          <p:cNvSpPr/>
          <p:nvPr/>
        </p:nvSpPr>
        <p:spPr>
          <a:xfrm>
            <a:off x="3276237" y="3837591"/>
            <a:ext cx="1565472" cy="821600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772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i="1" dirty="0">
                <a:solidFill>
                  <a:schemeClr val="tx1"/>
                </a:solidFill>
                <a:latin typeface="Jost" panose="020B0604020202020204" charset="0"/>
                <a:ea typeface="Jost" panose="020B0604020202020204" charset="0"/>
                <a:cs typeface="Arial" panose="020B0604020202020204" pitchFamily="34" charset="0"/>
              </a:rPr>
              <a:t>High-Performance Engineering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B5E3504-5C17-4D8B-9516-14EB02FBB485}"/>
              </a:ext>
            </a:extLst>
          </p:cNvPr>
          <p:cNvSpPr/>
          <p:nvPr/>
        </p:nvSpPr>
        <p:spPr>
          <a:xfrm>
            <a:off x="339614" y="4905816"/>
            <a:ext cx="5532076" cy="878991"/>
          </a:xfrm>
          <a:prstGeom prst="roundRect">
            <a:avLst/>
          </a:prstGeom>
          <a:solidFill>
            <a:srgbClr val="262262"/>
          </a:solidFill>
          <a:ln w="28575">
            <a:solidFill>
              <a:srgbClr val="C2D2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i="1" dirty="0">
                <a:solidFill>
                  <a:schemeClr val="bg1"/>
                </a:solidFill>
                <a:latin typeface="Jost" panose="020B0604020202020204" charset="0"/>
                <a:ea typeface="Jost" panose="020B0604020202020204" charset="0"/>
                <a:cs typeface="Arial" panose="020B0604020202020204" pitchFamily="34" charset="0"/>
              </a:rPr>
              <a:t>Challenge: </a:t>
            </a:r>
          </a:p>
          <a:p>
            <a:pPr algn="ctr"/>
            <a:r>
              <a:rPr lang="en-GB" sz="1600" i="1" dirty="0">
                <a:solidFill>
                  <a:schemeClr val="bg1"/>
                </a:solidFill>
                <a:latin typeface="Jost" panose="020B0604020202020204" charset="0"/>
                <a:ea typeface="Jost" panose="020B0604020202020204" charset="0"/>
                <a:cs typeface="Arial" panose="020B0604020202020204" pitchFamily="34" charset="0"/>
              </a:rPr>
              <a:t>Did you know there were career opportunities in these sectors in Buckinghamshire?</a:t>
            </a:r>
          </a:p>
        </p:txBody>
      </p:sp>
      <p:pic>
        <p:nvPicPr>
          <p:cNvPr id="1026" name="Picture 2" descr="Working With a Laptop icon">
            <a:extLst>
              <a:ext uri="{FF2B5EF4-FFF2-40B4-BE49-F238E27FC236}">
                <a16:creationId xmlns:a16="http://schemas.microsoft.com/office/drawing/2014/main" id="{E33B90F6-4357-466E-B1E2-EAD9CADE2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902" y="2722341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8" descr="Documentary icon">
            <a:extLst>
              <a:ext uri="{FF2B5EF4-FFF2-40B4-BE49-F238E27FC236}">
                <a16:creationId xmlns:a16="http://schemas.microsoft.com/office/drawing/2014/main" id="{44BD33B6-A005-45AE-B9A6-56662CB337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9705" y="3778960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ace Car icon">
            <a:extLst>
              <a:ext uri="{FF2B5EF4-FFF2-40B4-BE49-F238E27FC236}">
                <a16:creationId xmlns:a16="http://schemas.microsoft.com/office/drawing/2014/main" id="{C6C39C1E-F598-43D7-964F-68AC763141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8303" y="3791191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Shape 114">
            <a:extLst>
              <a:ext uri="{FF2B5EF4-FFF2-40B4-BE49-F238E27FC236}">
                <a16:creationId xmlns:a16="http://schemas.microsoft.com/office/drawing/2014/main" id="{604F01F1-4128-45A9-BE4F-0B1E21244A4D}"/>
              </a:ext>
            </a:extLst>
          </p:cNvPr>
          <p:cNvSpPr/>
          <p:nvPr/>
        </p:nvSpPr>
        <p:spPr>
          <a:xfrm>
            <a:off x="751344" y="1039271"/>
            <a:ext cx="8001569" cy="5386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r>
              <a:rPr lang="en-GB" sz="2000" b="1" dirty="0"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What is the LMI in Buckinghamshire?</a:t>
            </a:r>
            <a:endParaRPr lang="en-GB" sz="20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  <a:sym typeface="Lato"/>
            </a:endParaRPr>
          </a:p>
        </p:txBody>
      </p:sp>
      <p:sp>
        <p:nvSpPr>
          <p:cNvPr id="28" name="Pentagon 20">
            <a:extLst>
              <a:ext uri="{FF2B5EF4-FFF2-40B4-BE49-F238E27FC236}">
                <a16:creationId xmlns:a16="http://schemas.microsoft.com/office/drawing/2014/main" id="{6454BCB9-BEF7-45A4-88CC-CEC4E3260030}"/>
              </a:ext>
            </a:extLst>
          </p:cNvPr>
          <p:cNvSpPr/>
          <p:nvPr/>
        </p:nvSpPr>
        <p:spPr>
          <a:xfrm>
            <a:off x="1164" y="1039271"/>
            <a:ext cx="758663" cy="538608"/>
          </a:xfrm>
          <a:prstGeom prst="homePlate">
            <a:avLst/>
          </a:prstGeom>
          <a:solidFill>
            <a:srgbClr val="2622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2</a:t>
            </a:r>
            <a:endParaRPr lang="en-US" sz="2800" b="1" dirty="0">
              <a:solidFill>
                <a:schemeClr val="bg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AAA0DDC7-D4F6-4275-A7C4-CFAA4065DD83}"/>
              </a:ext>
            </a:extLst>
          </p:cNvPr>
          <p:cNvSpPr/>
          <p:nvPr/>
        </p:nvSpPr>
        <p:spPr>
          <a:xfrm>
            <a:off x="9142357" y="3837591"/>
            <a:ext cx="1565472" cy="821600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7724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i="1" dirty="0">
                <a:solidFill>
                  <a:schemeClr val="tx1"/>
                </a:solidFill>
                <a:latin typeface="Jost" panose="020B0604020202020204" charset="0"/>
                <a:ea typeface="Jost" panose="020B0604020202020204" charset="0"/>
                <a:cs typeface="Arial" panose="020B0604020202020204" pitchFamily="34" charset="0"/>
              </a:rPr>
              <a:t>Health &amp; Social Care</a:t>
            </a:r>
          </a:p>
        </p:txBody>
      </p:sp>
      <p:pic>
        <p:nvPicPr>
          <p:cNvPr id="2" name="Picture 2" descr="Stethoscope icon">
            <a:extLst>
              <a:ext uri="{FF2B5EF4-FFF2-40B4-BE49-F238E27FC236}">
                <a16:creationId xmlns:a16="http://schemas.microsoft.com/office/drawing/2014/main" id="{51423B6F-EE45-4B2A-94B6-93AA524A55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72725" y="3778960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F1964507-DB29-46B7-95C8-5862ECEBB2B6}"/>
              </a:ext>
            </a:extLst>
          </p:cNvPr>
          <p:cNvSpPr txBox="1"/>
          <p:nvPr/>
        </p:nvSpPr>
        <p:spPr>
          <a:xfrm>
            <a:off x="0" y="5796905"/>
            <a:ext cx="26985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©VotesforSchools The WOW Show</a:t>
            </a:r>
          </a:p>
        </p:txBody>
      </p:sp>
      <p:pic>
        <p:nvPicPr>
          <p:cNvPr id="32" name="Picture 2" descr="Spine icon">
            <a:extLst>
              <a:ext uri="{FF2B5EF4-FFF2-40B4-BE49-F238E27FC236}">
                <a16:creationId xmlns:a16="http://schemas.microsoft.com/office/drawing/2014/main" id="{8373E677-154B-4755-A029-5A4E3B173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6984" y="2799566"/>
            <a:ext cx="790775" cy="7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Rocket icon">
            <a:extLst>
              <a:ext uri="{FF2B5EF4-FFF2-40B4-BE49-F238E27FC236}">
                <a16:creationId xmlns:a16="http://schemas.microsoft.com/office/drawing/2014/main" id="{B526EA04-E86D-49B7-A495-5FC14A802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341" y="2737753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Greentech icon">
            <a:extLst>
              <a:ext uri="{FF2B5EF4-FFF2-40B4-BE49-F238E27FC236}">
                <a16:creationId xmlns:a16="http://schemas.microsoft.com/office/drawing/2014/main" id="{4A710A83-3C78-4C4F-B704-9D53B5C91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9526" y="2749908"/>
            <a:ext cx="864767" cy="864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209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6" grpId="0" animBg="1"/>
      <p:bldP spid="29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 descr="Postit Notes outline">
            <a:extLst>
              <a:ext uri="{FF2B5EF4-FFF2-40B4-BE49-F238E27FC236}">
                <a16:creationId xmlns:a16="http://schemas.microsoft.com/office/drawing/2014/main" id="{A48BAD76-92C5-4067-932B-6D4B631592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81725" y="-86427"/>
            <a:ext cx="3195921" cy="3195921"/>
          </a:xfrm>
          <a:prstGeom prst="rect">
            <a:avLst/>
          </a:prstGeom>
        </p:spPr>
      </p:pic>
      <p:pic>
        <p:nvPicPr>
          <p:cNvPr id="10" name="Graphic 9" descr="Boardroom outline">
            <a:extLst>
              <a:ext uri="{FF2B5EF4-FFF2-40B4-BE49-F238E27FC236}">
                <a16:creationId xmlns:a16="http://schemas.microsoft.com/office/drawing/2014/main" id="{3E52DCDB-75D6-4413-BB0B-FF39613600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881757" y="3535816"/>
            <a:ext cx="3195921" cy="3195921"/>
          </a:xfrm>
          <a:prstGeom prst="rect">
            <a:avLst/>
          </a:prstGeom>
        </p:spPr>
      </p:pic>
      <p:pic>
        <p:nvPicPr>
          <p:cNvPr id="23" name="Graphic 22" descr="Clapper board outline">
            <a:extLst>
              <a:ext uri="{FF2B5EF4-FFF2-40B4-BE49-F238E27FC236}">
                <a16:creationId xmlns:a16="http://schemas.microsoft.com/office/drawing/2014/main" id="{2EE74A7B-2A54-4F15-B64E-40AF4D510A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89233" y="2083386"/>
            <a:ext cx="3195921" cy="3195921"/>
          </a:xfrm>
          <a:prstGeom prst="rect">
            <a:avLst/>
          </a:prstGeom>
        </p:spPr>
      </p:pic>
      <p:pic>
        <p:nvPicPr>
          <p:cNvPr id="25" name="Graphic 24" descr="Tag outline">
            <a:extLst>
              <a:ext uri="{FF2B5EF4-FFF2-40B4-BE49-F238E27FC236}">
                <a16:creationId xmlns:a16="http://schemas.microsoft.com/office/drawing/2014/main" id="{8D7BF718-B87F-4097-95F7-165378E5BD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585804" y="1065838"/>
            <a:ext cx="3195921" cy="3195921"/>
          </a:xfrm>
          <a:prstGeom prst="rect">
            <a:avLst/>
          </a:prstGeom>
        </p:spPr>
      </p:pic>
      <p:pic>
        <p:nvPicPr>
          <p:cNvPr id="27" name="Graphic 26" descr="Train outline">
            <a:extLst>
              <a:ext uri="{FF2B5EF4-FFF2-40B4-BE49-F238E27FC236}">
                <a16:creationId xmlns:a16="http://schemas.microsoft.com/office/drawing/2014/main" id="{93C664B6-7EB2-46A6-9C52-019DD7DFDE9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-500211" y="2876708"/>
            <a:ext cx="3195921" cy="3195921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05AACC4-EE4E-4409-97CB-B3FA5C01EBA6}"/>
              </a:ext>
            </a:extLst>
          </p:cNvPr>
          <p:cNvSpPr/>
          <p:nvPr/>
        </p:nvSpPr>
        <p:spPr>
          <a:xfrm>
            <a:off x="323758" y="3573746"/>
            <a:ext cx="4490192" cy="1080555"/>
          </a:xfrm>
          <a:prstGeom prst="roundRect">
            <a:avLst/>
          </a:prstGeom>
          <a:solidFill>
            <a:srgbClr val="9FD9F3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If starting your own business excites you, there are a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large number of small businesses in the area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 and support to set one up!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F27D22A-8513-4ECE-B3CA-A7AB69A21B48}"/>
              </a:ext>
            </a:extLst>
          </p:cNvPr>
          <p:cNvSpPr/>
          <p:nvPr/>
        </p:nvSpPr>
        <p:spPr>
          <a:xfrm>
            <a:off x="5393501" y="179868"/>
            <a:ext cx="6469839" cy="1259005"/>
          </a:xfrm>
          <a:prstGeom prst="roundRect">
            <a:avLst/>
          </a:prstGeom>
          <a:solidFill>
            <a:srgbClr val="8D318A"/>
          </a:solidFill>
          <a:ln w="28575">
            <a:solidFill>
              <a:srgbClr val="009FE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Pair discussion (2 mins)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Talk to a partner about which of the opportunities on the previous slide you might be interested in. Then click to find out more about what Buckinghamshire has to offer.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9F45103-0A71-48B8-B74A-0B44316F8ED8}"/>
              </a:ext>
            </a:extLst>
          </p:cNvPr>
          <p:cNvSpPr/>
          <p:nvPr/>
        </p:nvSpPr>
        <p:spPr>
          <a:xfrm>
            <a:off x="1350099" y="5023958"/>
            <a:ext cx="9486900" cy="753207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8D31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Over the next 10 years, the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sectors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 expecting to grow are: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construction;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health and social care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;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space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;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creative industries,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 and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high-performance engineering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. </a:t>
            </a:r>
            <a:endParaRPr lang="en-GB" sz="1200" dirty="0">
              <a:solidFill>
                <a:schemeClr val="tx1"/>
              </a:solidFill>
              <a:latin typeface="Jost Medium" pitchFamily="2" charset="0"/>
              <a:ea typeface="Jost Medium" pitchFamily="2" charset="0"/>
              <a:cs typeface="Arial" panose="020B0604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659E42D-C0A4-430D-882E-A4DFE075E70D}"/>
              </a:ext>
            </a:extLst>
          </p:cNvPr>
          <p:cNvSpPr/>
          <p:nvPr/>
        </p:nvSpPr>
        <p:spPr>
          <a:xfrm>
            <a:off x="4929126" y="1843260"/>
            <a:ext cx="2333431" cy="1360800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8D31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There are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thousands 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of jobs in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sales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, including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machinery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pharmaceuticals, 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and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computers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. 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CC62FF5-DD49-4229-86BD-C44F92DE5667}"/>
              </a:ext>
            </a:extLst>
          </p:cNvPr>
          <p:cNvSpPr/>
          <p:nvPr/>
        </p:nvSpPr>
        <p:spPr>
          <a:xfrm>
            <a:off x="323758" y="1843260"/>
            <a:ext cx="2331776" cy="1360830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8D31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It has world-class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creative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high-performance engineering 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and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space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 businesses.  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D476DDE-E18F-4CFB-8050-171118479277}"/>
              </a:ext>
            </a:extLst>
          </p:cNvPr>
          <p:cNvSpPr/>
          <p:nvPr/>
        </p:nvSpPr>
        <p:spPr>
          <a:xfrm>
            <a:off x="7373148" y="3573747"/>
            <a:ext cx="4490193" cy="1080554"/>
          </a:xfrm>
          <a:prstGeom prst="roundRect">
            <a:avLst/>
          </a:prstGeom>
          <a:solidFill>
            <a:srgbClr val="9FD9F3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There are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high levels of self-employment 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where people have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started their own 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businesses. 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20EADE5-DAEF-44B9-B43A-CD5842120E80}"/>
              </a:ext>
            </a:extLst>
          </p:cNvPr>
          <p:cNvSpPr/>
          <p:nvPr/>
        </p:nvSpPr>
        <p:spPr>
          <a:xfrm>
            <a:off x="9536151" y="1843260"/>
            <a:ext cx="2331777" cy="1360830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8D31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A large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digital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 and creative sector, including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film and television production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. 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A2427BC-F888-4FE8-B211-5F2F9E0AEBC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70710" y="1843260"/>
            <a:ext cx="2043240" cy="136083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743660B-EA97-4107-B1C6-1EC42A1686C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7733" y="1843260"/>
            <a:ext cx="2043240" cy="136083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525C9DE-7359-4AE1-B210-640E3A7608A4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1929" y="3433609"/>
            <a:ext cx="2043240" cy="1360800"/>
          </a:xfrm>
          <a:prstGeom prst="rect">
            <a:avLst/>
          </a:prstGeom>
        </p:spPr>
      </p:pic>
      <p:pic>
        <p:nvPicPr>
          <p:cNvPr id="2052" name="Picture 4" descr="Space Shuttle icon">
            <a:extLst>
              <a:ext uri="{FF2B5EF4-FFF2-40B4-BE49-F238E27FC236}">
                <a16:creationId xmlns:a16="http://schemas.microsoft.com/office/drawing/2014/main" id="{AB6EFA13-6234-4511-A5F6-4C97E81A29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758" y="4943361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ealth Checkup icon">
            <a:extLst>
              <a:ext uri="{FF2B5EF4-FFF2-40B4-BE49-F238E27FC236}">
                <a16:creationId xmlns:a16="http://schemas.microsoft.com/office/drawing/2014/main" id="{F879F1EE-37A3-45D6-8364-1050FC68AC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48940" y="4943361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Shape 114">
            <a:extLst>
              <a:ext uri="{FF2B5EF4-FFF2-40B4-BE49-F238E27FC236}">
                <a16:creationId xmlns:a16="http://schemas.microsoft.com/office/drawing/2014/main" id="{A3C9D33D-3FE4-442D-9B18-2AFC4DF0D6F1}"/>
              </a:ext>
            </a:extLst>
          </p:cNvPr>
          <p:cNvSpPr/>
          <p:nvPr/>
        </p:nvSpPr>
        <p:spPr>
          <a:xfrm>
            <a:off x="751344" y="1039271"/>
            <a:ext cx="8001569" cy="5386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r>
              <a:rPr lang="en-GB" sz="2000" b="1" dirty="0"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What is the LMI in Buckinghamshire?</a:t>
            </a:r>
            <a:endParaRPr lang="en-GB" sz="20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  <a:sym typeface="Lato"/>
            </a:endParaRPr>
          </a:p>
        </p:txBody>
      </p:sp>
      <p:sp>
        <p:nvSpPr>
          <p:cNvPr id="20" name="Pentagon 20">
            <a:extLst>
              <a:ext uri="{FF2B5EF4-FFF2-40B4-BE49-F238E27FC236}">
                <a16:creationId xmlns:a16="http://schemas.microsoft.com/office/drawing/2014/main" id="{ABD0CF05-9417-4CE4-BED5-90C7002AF51B}"/>
              </a:ext>
            </a:extLst>
          </p:cNvPr>
          <p:cNvSpPr/>
          <p:nvPr/>
        </p:nvSpPr>
        <p:spPr>
          <a:xfrm>
            <a:off x="1164" y="1039271"/>
            <a:ext cx="758663" cy="538608"/>
          </a:xfrm>
          <a:prstGeom prst="homePlate">
            <a:avLst/>
          </a:prstGeom>
          <a:solidFill>
            <a:srgbClr val="2622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2</a:t>
            </a:r>
            <a:endParaRPr lang="en-US" sz="2800" b="1" dirty="0">
              <a:solidFill>
                <a:schemeClr val="bg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BA404EB-431E-4B8A-AAF7-BE7657B212F2}"/>
              </a:ext>
            </a:extLst>
          </p:cNvPr>
          <p:cNvSpPr txBox="1"/>
          <p:nvPr/>
        </p:nvSpPr>
        <p:spPr>
          <a:xfrm>
            <a:off x="0" y="5796905"/>
            <a:ext cx="26985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©VotesforSchools The WOW Show</a:t>
            </a:r>
          </a:p>
        </p:txBody>
      </p:sp>
    </p:spTree>
    <p:extLst>
      <p:ext uri="{BB962C8B-B14F-4D97-AF65-F5344CB8AC3E}">
        <p14:creationId xmlns:p14="http://schemas.microsoft.com/office/powerpoint/2010/main" val="299889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 descr="Germ outline">
            <a:extLst>
              <a:ext uri="{FF2B5EF4-FFF2-40B4-BE49-F238E27FC236}">
                <a16:creationId xmlns:a16="http://schemas.microsoft.com/office/drawing/2014/main" id="{DD5CA2BF-8D76-4C05-8148-7F9303DC63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00459" y="2079881"/>
            <a:ext cx="3550895" cy="3550895"/>
          </a:xfrm>
          <a:prstGeom prst="rect">
            <a:avLst/>
          </a:prstGeom>
        </p:spPr>
      </p:pic>
      <p:pic>
        <p:nvPicPr>
          <p:cNvPr id="15" name="Graphic 14" descr="Immunity outline">
            <a:extLst>
              <a:ext uri="{FF2B5EF4-FFF2-40B4-BE49-F238E27FC236}">
                <a16:creationId xmlns:a16="http://schemas.microsoft.com/office/drawing/2014/main" id="{E73DE874-642D-4B35-B068-D1E63C2D2E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r="39804"/>
          <a:stretch/>
        </p:blipFill>
        <p:spPr>
          <a:xfrm>
            <a:off x="6147589" y="687912"/>
            <a:ext cx="2137496" cy="3550895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05AACC4-EE4E-4409-97CB-B3FA5C01EBA6}"/>
              </a:ext>
            </a:extLst>
          </p:cNvPr>
          <p:cNvSpPr/>
          <p:nvPr/>
        </p:nvSpPr>
        <p:spPr>
          <a:xfrm>
            <a:off x="240041" y="1761164"/>
            <a:ext cx="6976296" cy="989700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8D31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Stoke Mandeville Hospital is home to The National Spinal Injuries Centre, the oldest and largest centre in the world.  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ABC7034-4B50-4CD0-AA94-62FF6F87DF40}"/>
              </a:ext>
            </a:extLst>
          </p:cNvPr>
          <p:cNvSpPr/>
          <p:nvPr/>
        </p:nvSpPr>
        <p:spPr>
          <a:xfrm>
            <a:off x="7599550" y="3109699"/>
            <a:ext cx="4358913" cy="2521077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8D31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0" i="0" dirty="0">
                <a:solidFill>
                  <a:schemeClr val="tx1"/>
                </a:solidFill>
                <a:effectLst/>
                <a:latin typeface="Jost Medium" pitchFamily="2" charset="0"/>
                <a:ea typeface="Jost Medium" pitchFamily="2" charset="0"/>
              </a:rPr>
              <a:t>Buckinghamshire Healthcare NHS Trust employs around 6,000 staff working in a range of locations from patients’ homes or local community facilities to their hospitals at Stoke Mandeville, Wycombe and Amersham.</a:t>
            </a:r>
            <a:endParaRPr lang="en-GB" sz="1600" dirty="0">
              <a:solidFill>
                <a:schemeClr val="tx1"/>
              </a:solidFill>
              <a:latin typeface="Jost Medium" pitchFamily="2" charset="0"/>
              <a:ea typeface="Jost Medium" pitchFamily="2" charset="0"/>
              <a:cs typeface="Arial" panose="020B0604020202020204" pitchFamily="34" charset="0"/>
            </a:endParaRPr>
          </a:p>
        </p:txBody>
      </p:sp>
      <p:sp>
        <p:nvSpPr>
          <p:cNvPr id="8" name="Shape 114">
            <a:extLst>
              <a:ext uri="{FF2B5EF4-FFF2-40B4-BE49-F238E27FC236}">
                <a16:creationId xmlns:a16="http://schemas.microsoft.com/office/drawing/2014/main" id="{98A19B4C-D58D-42D0-AB59-CB09B3D2C103}"/>
              </a:ext>
            </a:extLst>
          </p:cNvPr>
          <p:cNvSpPr/>
          <p:nvPr/>
        </p:nvSpPr>
        <p:spPr>
          <a:xfrm>
            <a:off x="751344" y="1039271"/>
            <a:ext cx="8001569" cy="5386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r>
              <a:rPr lang="en-GB" sz="2000" b="1" dirty="0"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A fabulous future in Buckinghamshire?</a:t>
            </a:r>
            <a:endParaRPr lang="en-GB" sz="20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  <a:sym typeface="Lato"/>
            </a:endParaRPr>
          </a:p>
        </p:txBody>
      </p:sp>
      <p:sp>
        <p:nvSpPr>
          <p:cNvPr id="9" name="Pentagon 20">
            <a:extLst>
              <a:ext uri="{FF2B5EF4-FFF2-40B4-BE49-F238E27FC236}">
                <a16:creationId xmlns:a16="http://schemas.microsoft.com/office/drawing/2014/main" id="{D47CA35E-798B-4883-8BBF-C987D79078A0}"/>
              </a:ext>
            </a:extLst>
          </p:cNvPr>
          <p:cNvSpPr/>
          <p:nvPr/>
        </p:nvSpPr>
        <p:spPr>
          <a:xfrm>
            <a:off x="1164" y="1039271"/>
            <a:ext cx="758663" cy="538608"/>
          </a:xfrm>
          <a:prstGeom prst="homePlate">
            <a:avLst/>
          </a:prstGeom>
          <a:solidFill>
            <a:srgbClr val="2622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3</a:t>
            </a:r>
            <a:endParaRPr lang="en-US" sz="2800" b="1" dirty="0">
              <a:solidFill>
                <a:schemeClr val="bg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3A410D6-80ED-405A-84CE-3069912CC619}"/>
              </a:ext>
            </a:extLst>
          </p:cNvPr>
          <p:cNvSpPr/>
          <p:nvPr/>
        </p:nvSpPr>
        <p:spPr>
          <a:xfrm>
            <a:off x="240041" y="4641076"/>
            <a:ext cx="4358913" cy="989700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8D31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0" i="0" dirty="0">
                <a:solidFill>
                  <a:schemeClr val="tx1"/>
                </a:solidFill>
                <a:effectLst/>
                <a:latin typeface="Jost Medium" pitchFamily="2" charset="0"/>
                <a:ea typeface="Jost Medium" pitchFamily="2" charset="0"/>
              </a:rPr>
              <a:t>The Stoke Mandeville Games for wheelchair athletes began here and is considered to be where the Paralympic movement was born.</a:t>
            </a:r>
            <a:endParaRPr lang="en-GB" sz="1600" dirty="0">
              <a:solidFill>
                <a:schemeClr val="tx1"/>
              </a:solidFill>
              <a:latin typeface="Jost Medium" pitchFamily="2" charset="0"/>
              <a:ea typeface="Jost Medium" pitchFamily="2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753960B-3BAE-4720-AF85-0C78456311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99949" y="273752"/>
            <a:ext cx="3158514" cy="2361365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35BD58D-BEAF-4A0A-B8B5-C1707A4F4519}"/>
              </a:ext>
            </a:extLst>
          </p:cNvPr>
          <p:cNvSpPr/>
          <p:nvPr/>
        </p:nvSpPr>
        <p:spPr>
          <a:xfrm>
            <a:off x="240041" y="3038732"/>
            <a:ext cx="6976296" cy="1265566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8D31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</a:rPr>
              <a:t>Buckinghamshire NHS Trust</a:t>
            </a:r>
            <a:r>
              <a:rPr lang="en-GB" sz="1600" b="0" i="0" dirty="0">
                <a:solidFill>
                  <a:schemeClr val="tx1"/>
                </a:solidFill>
                <a:effectLst/>
                <a:latin typeface="Jost Medium" pitchFamily="2" charset="0"/>
                <a:ea typeface="Jost Medium" pitchFamily="2" charset="0"/>
              </a:rPr>
              <a:t> care for 500,000 people across the three hospitals, local bases and the community. Their stroke service is one of the best in the region. They also have a renowned regional centre for burns and plastic surgery.  </a:t>
            </a:r>
            <a:endParaRPr lang="en-GB" sz="1600" dirty="0">
              <a:solidFill>
                <a:schemeClr val="tx1"/>
              </a:solidFill>
              <a:latin typeface="Jost Medium" pitchFamily="2" charset="0"/>
              <a:ea typeface="Jost Medium" pitchFamily="2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Spine icon">
            <a:extLst>
              <a:ext uri="{FF2B5EF4-FFF2-40B4-BE49-F238E27FC236}">
                <a16:creationId xmlns:a16="http://schemas.microsoft.com/office/drawing/2014/main" id="{EFA6DBBB-8D78-4652-8493-484EE8C1D1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987" y="1071545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lympic Torch icon">
            <a:extLst>
              <a:ext uri="{FF2B5EF4-FFF2-40B4-BE49-F238E27FC236}">
                <a16:creationId xmlns:a16="http://schemas.microsoft.com/office/drawing/2014/main" id="{79763A8A-39D1-49A6-A798-19FC633EB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1937" y="4609246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andicapped icon">
            <a:extLst>
              <a:ext uri="{FF2B5EF4-FFF2-40B4-BE49-F238E27FC236}">
                <a16:creationId xmlns:a16="http://schemas.microsoft.com/office/drawing/2014/main" id="{9B5485FE-B894-40DB-8FD2-48B29FF008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5664" y="4609246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arth Planet icon">
            <a:extLst>
              <a:ext uri="{FF2B5EF4-FFF2-40B4-BE49-F238E27FC236}">
                <a16:creationId xmlns:a16="http://schemas.microsoft.com/office/drawing/2014/main" id="{E719CAE5-67C1-4D4E-8C77-50DA050F1C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0452" y="516580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ADE0AB5-F131-49B3-B628-CEB0C8D54D89}"/>
              </a:ext>
            </a:extLst>
          </p:cNvPr>
          <p:cNvSpPr txBox="1"/>
          <p:nvPr/>
        </p:nvSpPr>
        <p:spPr>
          <a:xfrm>
            <a:off x="0" y="5796905"/>
            <a:ext cx="26985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©VotesforSchools The WOW Show</a:t>
            </a:r>
          </a:p>
        </p:txBody>
      </p:sp>
    </p:spTree>
    <p:extLst>
      <p:ext uri="{BB962C8B-B14F-4D97-AF65-F5344CB8AC3E}">
        <p14:creationId xmlns:p14="http://schemas.microsoft.com/office/powerpoint/2010/main" val="256532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 descr="Germ outline">
            <a:extLst>
              <a:ext uri="{FF2B5EF4-FFF2-40B4-BE49-F238E27FC236}">
                <a16:creationId xmlns:a16="http://schemas.microsoft.com/office/drawing/2014/main" id="{225CFAB2-15C1-4B3C-BE57-727D737ECE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43037" y="830916"/>
            <a:ext cx="3550895" cy="3550895"/>
          </a:xfrm>
          <a:prstGeom prst="rect">
            <a:avLst/>
          </a:prstGeom>
        </p:spPr>
      </p:pic>
      <p:pic>
        <p:nvPicPr>
          <p:cNvPr id="14" name="Graphic 13" descr="Immunity outline">
            <a:extLst>
              <a:ext uri="{FF2B5EF4-FFF2-40B4-BE49-F238E27FC236}">
                <a16:creationId xmlns:a16="http://schemas.microsoft.com/office/drawing/2014/main" id="{BE1099CD-3DFA-4B57-B10E-F0B01CF5E4F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r="39804"/>
          <a:stretch/>
        </p:blipFill>
        <p:spPr>
          <a:xfrm>
            <a:off x="5979017" y="1954339"/>
            <a:ext cx="2137496" cy="3550895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05AACC4-EE4E-4409-97CB-B3FA5C01EBA6}"/>
              </a:ext>
            </a:extLst>
          </p:cNvPr>
          <p:cNvSpPr/>
          <p:nvPr/>
        </p:nvSpPr>
        <p:spPr>
          <a:xfrm>
            <a:off x="5497974" y="318875"/>
            <a:ext cx="6487131" cy="989700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8D31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Time to find out more about the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fabulous future waiting for you in Buckinghamshire!  Click on The WOW Show image to watch the film.</a:t>
            </a:r>
          </a:p>
        </p:txBody>
      </p:sp>
      <p:sp>
        <p:nvSpPr>
          <p:cNvPr id="8" name="Shape 114">
            <a:extLst>
              <a:ext uri="{FF2B5EF4-FFF2-40B4-BE49-F238E27FC236}">
                <a16:creationId xmlns:a16="http://schemas.microsoft.com/office/drawing/2014/main" id="{98A19B4C-D58D-42D0-AB59-CB09B3D2C103}"/>
              </a:ext>
            </a:extLst>
          </p:cNvPr>
          <p:cNvSpPr/>
          <p:nvPr/>
        </p:nvSpPr>
        <p:spPr>
          <a:xfrm>
            <a:off x="751344" y="1039271"/>
            <a:ext cx="8001569" cy="5386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r>
              <a:rPr lang="en-GB" sz="2000" b="1" dirty="0"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A fabulous future in Buckinghamshire?</a:t>
            </a:r>
            <a:endParaRPr lang="en-GB" sz="20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  <a:sym typeface="Lato"/>
            </a:endParaRPr>
          </a:p>
        </p:txBody>
      </p:sp>
      <p:sp>
        <p:nvSpPr>
          <p:cNvPr id="9" name="Pentagon 20">
            <a:extLst>
              <a:ext uri="{FF2B5EF4-FFF2-40B4-BE49-F238E27FC236}">
                <a16:creationId xmlns:a16="http://schemas.microsoft.com/office/drawing/2014/main" id="{D47CA35E-798B-4883-8BBF-C987D79078A0}"/>
              </a:ext>
            </a:extLst>
          </p:cNvPr>
          <p:cNvSpPr/>
          <p:nvPr/>
        </p:nvSpPr>
        <p:spPr>
          <a:xfrm>
            <a:off x="1164" y="1039271"/>
            <a:ext cx="758663" cy="538608"/>
          </a:xfrm>
          <a:prstGeom prst="homePlate">
            <a:avLst/>
          </a:prstGeom>
          <a:solidFill>
            <a:srgbClr val="2622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3</a:t>
            </a:r>
            <a:endParaRPr lang="en-US" sz="2800" b="1" dirty="0">
              <a:solidFill>
                <a:schemeClr val="bg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45742AF-0F08-4021-89D6-83FC217F519F}"/>
              </a:ext>
            </a:extLst>
          </p:cNvPr>
          <p:cNvSpPr/>
          <p:nvPr/>
        </p:nvSpPr>
        <p:spPr>
          <a:xfrm>
            <a:off x="486967" y="1817225"/>
            <a:ext cx="2952119" cy="3825125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8D31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Do you know that right here on our doorstep we have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 a fabulous mix of businesses who represent some of the most important and exciting areas of employment 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for this country in the future. In this film we can take a look at some of them.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AF8EDF0-B0A5-49E4-ACFB-EE3E950A0C07}"/>
              </a:ext>
            </a:extLst>
          </p:cNvPr>
          <p:cNvSpPr/>
          <p:nvPr/>
        </p:nvSpPr>
        <p:spPr>
          <a:xfrm>
            <a:off x="8752913" y="1817225"/>
            <a:ext cx="3055477" cy="3825125"/>
          </a:xfrm>
          <a:prstGeom prst="roundRect">
            <a:avLst/>
          </a:prstGeom>
          <a:solidFill>
            <a:srgbClr val="8D318A"/>
          </a:solidFill>
          <a:ln w="28575">
            <a:solidFill>
              <a:srgbClr val="009FE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Pair activity (3-5 mins)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After you have watched the film, work with a partner and think about the amazing opportunities you have here in Buckinghamshire. Discuss:</a:t>
            </a:r>
          </a:p>
          <a:p>
            <a:pPr marL="342900" indent="-342900" algn="ctr">
              <a:buAutoNum type="arabicParenR"/>
            </a:pPr>
            <a:r>
              <a:rPr lang="en-GB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Which do you feel would be of most interest to you? </a:t>
            </a:r>
          </a:p>
          <a:p>
            <a:pPr marL="342900" indent="-342900" algn="ctr">
              <a:buAutoNum type="arabicParenR"/>
            </a:pPr>
            <a:r>
              <a:rPr lang="en-GB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Who can you talk to about making sure you can reach your goals?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6FFF928-7F31-43FC-A212-A107655F53A3}"/>
              </a:ext>
            </a:extLst>
          </p:cNvPr>
          <p:cNvSpPr txBox="1"/>
          <p:nvPr/>
        </p:nvSpPr>
        <p:spPr>
          <a:xfrm>
            <a:off x="0" y="5796905"/>
            <a:ext cx="26985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©VotesforSchools The WOW Show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A6A8E58-EF20-468D-A713-79AF1ACCCBF7}"/>
              </a:ext>
            </a:extLst>
          </p:cNvPr>
          <p:cNvSpPr txBox="1"/>
          <p:nvPr/>
        </p:nvSpPr>
        <p:spPr>
          <a:xfrm>
            <a:off x="9847385" y="5766280"/>
            <a:ext cx="60960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900" dirty="0"/>
              <a:t>https://safeshare.tv/x/oSUU9iRuzp8</a:t>
            </a:r>
          </a:p>
        </p:txBody>
      </p:sp>
      <p:pic>
        <p:nvPicPr>
          <p:cNvPr id="16" name="Picture 15">
            <a:hlinkClick r:id="rId7"/>
            <a:extLst>
              <a:ext uri="{FF2B5EF4-FFF2-40B4-BE49-F238E27FC236}">
                <a16:creationId xmlns:a16="http://schemas.microsoft.com/office/drawing/2014/main" id="{9BA1654D-ADA9-4AF9-B787-EEE1260382E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179" r="3774"/>
          <a:stretch/>
        </p:blipFill>
        <p:spPr>
          <a:xfrm>
            <a:off x="3657600" y="2028971"/>
            <a:ext cx="4876800" cy="3306079"/>
          </a:xfrm>
          <a:prstGeom prst="rect">
            <a:avLst/>
          </a:prstGeom>
        </p:spPr>
      </p:pic>
      <p:sp>
        <p:nvSpPr>
          <p:cNvPr id="17" name="Rectangle: Rounded Corners 16">
            <a:hlinkClick r:id="rId7"/>
            <a:extLst>
              <a:ext uri="{FF2B5EF4-FFF2-40B4-BE49-F238E27FC236}">
                <a16:creationId xmlns:a16="http://schemas.microsoft.com/office/drawing/2014/main" id="{279A5341-D77D-47B7-BDDE-1DAB344CA85B}"/>
              </a:ext>
            </a:extLst>
          </p:cNvPr>
          <p:cNvSpPr/>
          <p:nvPr/>
        </p:nvSpPr>
        <p:spPr>
          <a:xfrm>
            <a:off x="7933419" y="1763859"/>
            <a:ext cx="784076" cy="538608"/>
          </a:xfrm>
          <a:prstGeom prst="roundRect">
            <a:avLst/>
          </a:prstGeom>
          <a:solidFill>
            <a:srgbClr val="772480"/>
          </a:solidFill>
          <a:ln w="28575">
            <a:solidFill>
              <a:srgbClr val="009FE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  <a:ea typeface="Lato" panose="020F0502020204030203" pitchFamily="34" charset="0"/>
                <a:cs typeface="Lato" panose="020F0502020204030203" pitchFamily="34" charset="0"/>
              </a:rPr>
              <a:t>0:00-3:58</a:t>
            </a:r>
            <a:endParaRPr lang="en-GB" sz="1600" dirty="0">
              <a:solidFill>
                <a:schemeClr val="bg1"/>
              </a:solidFill>
              <a:latin typeface="Century Gothic" panose="020B0502020202020204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93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 descr="Chat outline">
            <a:extLst>
              <a:ext uri="{FF2B5EF4-FFF2-40B4-BE49-F238E27FC236}">
                <a16:creationId xmlns:a16="http://schemas.microsoft.com/office/drawing/2014/main" id="{7265196B-D400-45D2-BEDD-7221B2BF4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20364" y="263904"/>
            <a:ext cx="3195921" cy="3195921"/>
          </a:xfrm>
          <a:prstGeom prst="rect">
            <a:avLst/>
          </a:prstGeom>
        </p:spPr>
      </p:pic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D588BF6F-EFDA-4E60-A992-C01D4E0DB2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41600" y="3353391"/>
            <a:ext cx="3195921" cy="3195921"/>
          </a:xfrm>
          <a:prstGeom prst="rect">
            <a:avLst/>
          </a:prstGeom>
        </p:spPr>
      </p:pic>
      <p:pic>
        <p:nvPicPr>
          <p:cNvPr id="19" name="Graphic 18" descr="Lecturer outline">
            <a:extLst>
              <a:ext uri="{FF2B5EF4-FFF2-40B4-BE49-F238E27FC236}">
                <a16:creationId xmlns:a16="http://schemas.microsoft.com/office/drawing/2014/main" id="{3338A148-5BAD-45EF-BB18-CF26FC4DF8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295702" y="230318"/>
            <a:ext cx="3195921" cy="3195921"/>
          </a:xfrm>
          <a:prstGeom prst="rect">
            <a:avLst/>
          </a:prstGeom>
        </p:spPr>
      </p:pic>
      <p:pic>
        <p:nvPicPr>
          <p:cNvPr id="37" name="Graphic 36" descr="Cheers outline">
            <a:extLst>
              <a:ext uri="{FF2B5EF4-FFF2-40B4-BE49-F238E27FC236}">
                <a16:creationId xmlns:a16="http://schemas.microsoft.com/office/drawing/2014/main" id="{C4C8258E-4569-492A-92EB-22617120C22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996079" y="2985292"/>
            <a:ext cx="3195921" cy="3195921"/>
          </a:xfrm>
          <a:prstGeom prst="rect">
            <a:avLst/>
          </a:prstGeom>
        </p:spPr>
      </p:pic>
      <p:pic>
        <p:nvPicPr>
          <p:cNvPr id="39" name="Graphic 38" descr="Hierarchy outline">
            <a:extLst>
              <a:ext uri="{FF2B5EF4-FFF2-40B4-BE49-F238E27FC236}">
                <a16:creationId xmlns:a16="http://schemas.microsoft.com/office/drawing/2014/main" id="{21A043F5-2564-4FE0-B9DE-2B5AE16006A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46385" y="1142862"/>
            <a:ext cx="3195921" cy="3195921"/>
          </a:xfrm>
          <a:prstGeom prst="rect">
            <a:avLst/>
          </a:prstGeom>
        </p:spPr>
      </p:pic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2AB772A-58C3-4126-B395-6D7D8BF526CA}"/>
              </a:ext>
            </a:extLst>
          </p:cNvPr>
          <p:cNvSpPr/>
          <p:nvPr/>
        </p:nvSpPr>
        <p:spPr>
          <a:xfrm>
            <a:off x="195881" y="1727433"/>
            <a:ext cx="3055477" cy="2865350"/>
          </a:xfrm>
          <a:prstGeom prst="roundRect">
            <a:avLst/>
          </a:prstGeom>
          <a:solidFill>
            <a:srgbClr val="8D318A"/>
          </a:solidFill>
          <a:ln w="28575">
            <a:solidFill>
              <a:srgbClr val="009FE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Pair discussion (2-3 mins)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To make your first steps into a career in one of the sectors looked at today (or any others), you need a range of different skills. Can you come up with a list of the skills you think are needed to be employable? Click if you need a few hints!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EF93B28-E0CC-44BC-A650-0A0006846A86}"/>
              </a:ext>
            </a:extLst>
          </p:cNvPr>
          <p:cNvSpPr/>
          <p:nvPr/>
        </p:nvSpPr>
        <p:spPr>
          <a:xfrm>
            <a:off x="10347506" y="3799658"/>
            <a:ext cx="1528415" cy="602846"/>
          </a:xfrm>
          <a:prstGeom prst="roundRect">
            <a:avLst/>
          </a:prstGeom>
          <a:solidFill>
            <a:srgbClr val="B6DAF2"/>
          </a:solidFill>
          <a:ln w="28575">
            <a:solidFill>
              <a:srgbClr val="8D31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Teamwork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7DEFEBE-D3A7-4970-BF6D-AB6AFB55B221}"/>
              </a:ext>
            </a:extLst>
          </p:cNvPr>
          <p:cNvSpPr/>
          <p:nvPr/>
        </p:nvSpPr>
        <p:spPr>
          <a:xfrm>
            <a:off x="10347506" y="1840212"/>
            <a:ext cx="1528415" cy="602846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8D31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Self-management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BE98E5B-2649-4653-8AC2-453D5AEC3E73}"/>
              </a:ext>
            </a:extLst>
          </p:cNvPr>
          <p:cNvSpPr/>
          <p:nvPr/>
        </p:nvSpPr>
        <p:spPr>
          <a:xfrm>
            <a:off x="7481820" y="1840212"/>
            <a:ext cx="1528415" cy="602846"/>
          </a:xfrm>
          <a:prstGeom prst="roundRect">
            <a:avLst/>
          </a:prstGeom>
          <a:solidFill>
            <a:srgbClr val="B6DAF2"/>
          </a:solidFill>
          <a:ln w="28575">
            <a:solidFill>
              <a:srgbClr val="009F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Problem-solving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D29682F-BA2F-45BC-89BC-724101BD3F1F}"/>
              </a:ext>
            </a:extLst>
          </p:cNvPr>
          <p:cNvSpPr/>
          <p:nvPr/>
        </p:nvSpPr>
        <p:spPr>
          <a:xfrm>
            <a:off x="4616133" y="1840212"/>
            <a:ext cx="1528415" cy="602846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8D31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Leadership</a:t>
            </a:r>
          </a:p>
        </p:txBody>
      </p:sp>
      <p:pic>
        <p:nvPicPr>
          <p:cNvPr id="14" name="Picture 2" descr="Solve Problem icon">
            <a:extLst>
              <a:ext uri="{FF2B5EF4-FFF2-40B4-BE49-F238E27FC236}">
                <a16:creationId xmlns:a16="http://schemas.microsoft.com/office/drawing/2014/main" id="{C56A052B-2D7C-494D-897A-3265A4BD5B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5392" y="1753843"/>
            <a:ext cx="775584" cy="775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Leadership icon">
            <a:extLst>
              <a:ext uri="{FF2B5EF4-FFF2-40B4-BE49-F238E27FC236}">
                <a16:creationId xmlns:a16="http://schemas.microsoft.com/office/drawing/2014/main" id="{1FD01C91-3BED-4D0B-8826-7684D7618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9705" y="1753843"/>
            <a:ext cx="775584" cy="775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Teamwork icon">
            <a:extLst>
              <a:ext uri="{FF2B5EF4-FFF2-40B4-BE49-F238E27FC236}">
                <a16:creationId xmlns:a16="http://schemas.microsoft.com/office/drawing/2014/main" id="{0D4FF2EA-FC38-440F-A673-0C9B83648A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1079" y="3713289"/>
            <a:ext cx="775584" cy="775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09BF8F6-29B3-4C2F-A58A-E23F08E9A0A2}"/>
              </a:ext>
            </a:extLst>
          </p:cNvPr>
          <p:cNvSpPr/>
          <p:nvPr/>
        </p:nvSpPr>
        <p:spPr>
          <a:xfrm>
            <a:off x="199207" y="4742337"/>
            <a:ext cx="5673563" cy="1076392"/>
          </a:xfrm>
          <a:prstGeom prst="roundRect">
            <a:avLst/>
          </a:prstGeom>
          <a:solidFill>
            <a:srgbClr val="B6DAF2"/>
          </a:solidFill>
          <a:ln w="28575">
            <a:solidFill>
              <a:srgbClr val="262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Remember,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the world of work isn’t all about qualifications 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and the grades you get: “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soft skills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” like the ones you have just </a:t>
            </a:r>
            <a:r>
              <a:rPr lang="en-GB" sz="16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looked at are really important too</a:t>
            </a:r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.  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F7765BF-8D1B-4FF2-9BC1-01A1E4A0BB1E}"/>
              </a:ext>
            </a:extLst>
          </p:cNvPr>
          <p:cNvSpPr/>
          <p:nvPr/>
        </p:nvSpPr>
        <p:spPr>
          <a:xfrm>
            <a:off x="7481820" y="3799658"/>
            <a:ext cx="1528415" cy="602846"/>
          </a:xfrm>
          <a:prstGeom prst="roundRect">
            <a:avLst/>
          </a:prstGeom>
          <a:solidFill>
            <a:srgbClr val="B6DAF2"/>
          </a:solidFill>
          <a:ln w="28575">
            <a:solidFill>
              <a:srgbClr val="009F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Positivity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AD15BD73-085A-4741-B90C-0FC7F26BD0B9}"/>
              </a:ext>
            </a:extLst>
          </p:cNvPr>
          <p:cNvSpPr/>
          <p:nvPr/>
        </p:nvSpPr>
        <p:spPr>
          <a:xfrm>
            <a:off x="4616133" y="3799658"/>
            <a:ext cx="1528415" cy="602846"/>
          </a:xfrm>
          <a:prstGeom prst="roundRect">
            <a:avLst/>
          </a:prstGeom>
          <a:solidFill>
            <a:srgbClr val="B6DAF2"/>
          </a:solidFill>
          <a:ln w="28575">
            <a:solidFill>
              <a:srgbClr val="8D31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Aiming High</a:t>
            </a:r>
          </a:p>
        </p:txBody>
      </p:sp>
      <p:pic>
        <p:nvPicPr>
          <p:cNvPr id="28" name="Picture 14" descr="Checked icon">
            <a:extLst>
              <a:ext uri="{FF2B5EF4-FFF2-40B4-BE49-F238E27FC236}">
                <a16:creationId xmlns:a16="http://schemas.microsoft.com/office/drawing/2014/main" id="{739A9501-4B41-47D8-8FD9-012DCFDBB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5392" y="3713289"/>
            <a:ext cx="775584" cy="775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8" descr="Goal icon">
            <a:extLst>
              <a:ext uri="{FF2B5EF4-FFF2-40B4-BE49-F238E27FC236}">
                <a16:creationId xmlns:a16="http://schemas.microsoft.com/office/drawing/2014/main" id="{BE030B2E-EAD9-4FAD-A79C-992BF419F9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9705" y="3713289"/>
            <a:ext cx="775584" cy="775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D01A5BDE-973B-4548-BFED-08B6F87CB0A5}"/>
              </a:ext>
            </a:extLst>
          </p:cNvPr>
          <p:cNvSpPr/>
          <p:nvPr/>
        </p:nvSpPr>
        <p:spPr>
          <a:xfrm>
            <a:off x="6202358" y="4742337"/>
            <a:ext cx="5673563" cy="1076392"/>
          </a:xfrm>
          <a:prstGeom prst="roundRect">
            <a:avLst/>
          </a:prstGeom>
          <a:solidFill>
            <a:srgbClr val="8D318A"/>
          </a:solidFill>
          <a:ln w="28575">
            <a:solidFill>
              <a:srgbClr val="009FE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Individual reflection (1-2 mins)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How many of the skills above did you come up with? Head to the next slide to see some more that you might have thought of!</a:t>
            </a:r>
          </a:p>
        </p:txBody>
      </p:sp>
      <p:sp>
        <p:nvSpPr>
          <p:cNvPr id="26" name="Shape 114">
            <a:extLst>
              <a:ext uri="{FF2B5EF4-FFF2-40B4-BE49-F238E27FC236}">
                <a16:creationId xmlns:a16="http://schemas.microsoft.com/office/drawing/2014/main" id="{A09B8A0C-B769-4D58-83E5-D17E6111B1A3}"/>
              </a:ext>
            </a:extLst>
          </p:cNvPr>
          <p:cNvSpPr/>
          <p:nvPr/>
        </p:nvSpPr>
        <p:spPr>
          <a:xfrm>
            <a:off x="751344" y="1039271"/>
            <a:ext cx="8001569" cy="5386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r>
              <a:rPr lang="en-GB" sz="2000" b="1" dirty="0"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What skills do you need?</a:t>
            </a:r>
            <a:endParaRPr lang="en-GB" sz="20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  <a:sym typeface="Lato"/>
            </a:endParaRPr>
          </a:p>
        </p:txBody>
      </p:sp>
      <p:sp>
        <p:nvSpPr>
          <p:cNvPr id="33" name="Pentagon 20">
            <a:extLst>
              <a:ext uri="{FF2B5EF4-FFF2-40B4-BE49-F238E27FC236}">
                <a16:creationId xmlns:a16="http://schemas.microsoft.com/office/drawing/2014/main" id="{C9BD8054-B557-4882-8214-F0C91FCE4759}"/>
              </a:ext>
            </a:extLst>
          </p:cNvPr>
          <p:cNvSpPr/>
          <p:nvPr/>
        </p:nvSpPr>
        <p:spPr>
          <a:xfrm>
            <a:off x="1164" y="1039271"/>
            <a:ext cx="758663" cy="538608"/>
          </a:xfrm>
          <a:prstGeom prst="homePlate">
            <a:avLst/>
          </a:prstGeom>
          <a:solidFill>
            <a:srgbClr val="2622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4</a:t>
            </a:r>
            <a:endParaRPr lang="en-US" sz="2800" b="1" dirty="0">
              <a:solidFill>
                <a:schemeClr val="bg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AECCC76-E4C7-4CEB-88CB-7942106471D8}"/>
              </a:ext>
            </a:extLst>
          </p:cNvPr>
          <p:cNvSpPr/>
          <p:nvPr/>
        </p:nvSpPr>
        <p:spPr>
          <a:xfrm>
            <a:off x="3870254" y="179868"/>
            <a:ext cx="3822967" cy="1259005"/>
          </a:xfrm>
          <a:prstGeom prst="roundRect">
            <a:avLst/>
          </a:prstGeom>
          <a:solidFill>
            <a:srgbClr val="44276C"/>
          </a:solidFill>
          <a:ln w="28575">
            <a:solidFill>
              <a:srgbClr val="B6D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Define: Soft skills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People's abilities to communicate with each other and work well together.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6D647E1-9FBD-43CB-9200-FC33DF15495E}"/>
              </a:ext>
            </a:extLst>
          </p:cNvPr>
          <p:cNvSpPr/>
          <p:nvPr/>
        </p:nvSpPr>
        <p:spPr>
          <a:xfrm>
            <a:off x="8052955" y="180094"/>
            <a:ext cx="3822967" cy="1258779"/>
          </a:xfrm>
          <a:prstGeom prst="roundRect">
            <a:avLst/>
          </a:prstGeom>
          <a:solidFill>
            <a:srgbClr val="44276C"/>
          </a:solidFill>
          <a:ln w="28575">
            <a:solidFill>
              <a:srgbClr val="B6D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Define: Skill shortage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When there are not enough people available with the skills needed to do the jobs, which need to be done.</a:t>
            </a:r>
            <a:endParaRPr lang="en-US" sz="1600" dirty="0">
              <a:solidFill>
                <a:schemeClr val="bg1"/>
              </a:solidFill>
              <a:latin typeface="Jost Medium" pitchFamily="2" charset="0"/>
              <a:ea typeface="Jost Medium" pitchFamily="2" charset="0"/>
              <a:cs typeface="Arial" panose="020B0604020202020204" pitchFamily="34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0D0E8C1-F347-4DA3-A7D0-A7E539C71AD6}"/>
              </a:ext>
            </a:extLst>
          </p:cNvPr>
          <p:cNvSpPr/>
          <p:nvPr/>
        </p:nvSpPr>
        <p:spPr>
          <a:xfrm>
            <a:off x="3533253" y="2819935"/>
            <a:ext cx="2126679" cy="602846"/>
          </a:xfrm>
          <a:prstGeom prst="roundRect">
            <a:avLst/>
          </a:prstGeom>
          <a:solidFill>
            <a:srgbClr val="9FD9F3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Digital Skills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6C6612C-890E-4393-9DFB-1B9D8244CE80}"/>
              </a:ext>
            </a:extLst>
          </p:cNvPr>
          <p:cNvSpPr/>
          <p:nvPr/>
        </p:nvSpPr>
        <p:spPr>
          <a:xfrm>
            <a:off x="6721228" y="2819935"/>
            <a:ext cx="2126679" cy="602846"/>
          </a:xfrm>
          <a:prstGeom prst="roundRect">
            <a:avLst/>
          </a:prstGeom>
          <a:solidFill>
            <a:srgbClr val="9FD9F3"/>
          </a:solidFill>
          <a:ln w="28575">
            <a:solidFill>
              <a:srgbClr val="8D31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Good Communication</a:t>
            </a:r>
          </a:p>
        </p:txBody>
      </p:sp>
      <p:pic>
        <p:nvPicPr>
          <p:cNvPr id="27" name="Picture 8" descr="Communication icon">
            <a:extLst>
              <a:ext uri="{FF2B5EF4-FFF2-40B4-BE49-F238E27FC236}">
                <a16:creationId xmlns:a16="http://schemas.microsoft.com/office/drawing/2014/main" id="{7CC73B26-FACB-4CE7-817C-2EFE0F241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85259" y="2733566"/>
            <a:ext cx="775584" cy="775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D0821028-7DAA-44BD-B06F-E26C318D5BEE}"/>
              </a:ext>
            </a:extLst>
          </p:cNvPr>
          <p:cNvSpPr/>
          <p:nvPr/>
        </p:nvSpPr>
        <p:spPr>
          <a:xfrm>
            <a:off x="9898193" y="2831925"/>
            <a:ext cx="1528415" cy="602846"/>
          </a:xfrm>
          <a:prstGeom prst="roundRect">
            <a:avLst/>
          </a:prstGeom>
          <a:solidFill>
            <a:srgbClr val="B6DAF2"/>
          </a:solidFill>
          <a:ln w="28575">
            <a:solidFill>
              <a:srgbClr val="009F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Management</a:t>
            </a:r>
          </a:p>
        </p:txBody>
      </p:sp>
      <p:pic>
        <p:nvPicPr>
          <p:cNvPr id="2050" name="Picture 2" descr="Laptop icon">
            <a:extLst>
              <a:ext uri="{FF2B5EF4-FFF2-40B4-BE49-F238E27FC236}">
                <a16:creationId xmlns:a16="http://schemas.microsoft.com/office/drawing/2014/main" id="{EA36A515-CE8C-4626-B921-C2AC22124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7284" y="2730108"/>
            <a:ext cx="786592" cy="78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roject Management icon">
            <a:extLst>
              <a:ext uri="{FF2B5EF4-FFF2-40B4-BE49-F238E27FC236}">
                <a16:creationId xmlns:a16="http://schemas.microsoft.com/office/drawing/2014/main" id="{C1FA4782-BD00-4C0A-BD4D-6694E1F71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71691" y="1753843"/>
            <a:ext cx="775584" cy="775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DEE18A32-0E8B-406C-91FC-CF2696953DA5}"/>
              </a:ext>
            </a:extLst>
          </p:cNvPr>
          <p:cNvSpPr txBox="1"/>
          <p:nvPr/>
        </p:nvSpPr>
        <p:spPr>
          <a:xfrm>
            <a:off x="0" y="5796905"/>
            <a:ext cx="26985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©VotesforSchools The WOW Show</a:t>
            </a:r>
          </a:p>
        </p:txBody>
      </p:sp>
    </p:spTree>
    <p:extLst>
      <p:ext uri="{BB962C8B-B14F-4D97-AF65-F5344CB8AC3E}">
        <p14:creationId xmlns:p14="http://schemas.microsoft.com/office/powerpoint/2010/main" val="33880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8" grpId="0" animBg="1"/>
      <p:bldP spid="11" grpId="0" animBg="1"/>
      <p:bldP spid="12" grpId="0" animBg="1"/>
      <p:bldP spid="13" grpId="0" animBg="1"/>
      <p:bldP spid="21" grpId="0" animBg="1"/>
      <p:bldP spid="22" grpId="0" animBg="1"/>
      <p:bldP spid="25" grpId="0" animBg="1"/>
      <p:bldP spid="32" grpId="0" animBg="1"/>
      <p:bldP spid="23" grpId="0" animBg="1"/>
      <p:bldP spid="24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 descr="Hourglass 60% outline">
            <a:extLst>
              <a:ext uri="{FF2B5EF4-FFF2-40B4-BE49-F238E27FC236}">
                <a16:creationId xmlns:a16="http://schemas.microsoft.com/office/drawing/2014/main" id="{C5F558BE-203D-4576-A8F2-BFA6C09A8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60524" y="3004719"/>
            <a:ext cx="3191451" cy="3191451"/>
          </a:xfrm>
          <a:prstGeom prst="rect">
            <a:avLst/>
          </a:prstGeom>
        </p:spPr>
      </p:pic>
      <p:pic>
        <p:nvPicPr>
          <p:cNvPr id="8" name="Graphic 7" descr="Lights On outline">
            <a:extLst>
              <a:ext uri="{FF2B5EF4-FFF2-40B4-BE49-F238E27FC236}">
                <a16:creationId xmlns:a16="http://schemas.microsoft.com/office/drawing/2014/main" id="{A5EFA9F2-1DBB-4A25-9F27-A0571C4D4D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791126" y="2885499"/>
            <a:ext cx="3191451" cy="3191451"/>
          </a:xfrm>
          <a:prstGeom prst="rect">
            <a:avLst/>
          </a:prstGeom>
        </p:spPr>
      </p:pic>
      <p:pic>
        <p:nvPicPr>
          <p:cNvPr id="10" name="Graphic 9" descr="Thought bubble outline">
            <a:extLst>
              <a:ext uri="{FF2B5EF4-FFF2-40B4-BE49-F238E27FC236}">
                <a16:creationId xmlns:a16="http://schemas.microsoft.com/office/drawing/2014/main" id="{8FDB6C79-14AA-4D05-8454-5710989D1D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164854" y="98682"/>
            <a:ext cx="3191451" cy="3191451"/>
          </a:xfrm>
          <a:prstGeom prst="rect">
            <a:avLst/>
          </a:prstGeom>
        </p:spPr>
      </p:pic>
      <p:pic>
        <p:nvPicPr>
          <p:cNvPr id="12" name="Graphic 11" descr="Right Brain outline">
            <a:extLst>
              <a:ext uri="{FF2B5EF4-FFF2-40B4-BE49-F238E27FC236}">
                <a16:creationId xmlns:a16="http://schemas.microsoft.com/office/drawing/2014/main" id="{4666381C-60EC-4638-B4AB-EF0A410877C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131358" y="-17847"/>
            <a:ext cx="3191451" cy="3191451"/>
          </a:xfrm>
          <a:prstGeom prst="rect">
            <a:avLst/>
          </a:prstGeom>
        </p:spPr>
      </p:pic>
      <p:pic>
        <p:nvPicPr>
          <p:cNvPr id="14" name="Graphic 13" descr="Meeting outline">
            <a:extLst>
              <a:ext uri="{FF2B5EF4-FFF2-40B4-BE49-F238E27FC236}">
                <a16:creationId xmlns:a16="http://schemas.microsoft.com/office/drawing/2014/main" id="{45D9C2E7-8D72-4C42-953C-4A8410AD421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31407" y="893323"/>
            <a:ext cx="3191451" cy="3191451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F27D22A-8513-4ECE-B3CA-A7AB69A21B48}"/>
              </a:ext>
            </a:extLst>
          </p:cNvPr>
          <p:cNvSpPr/>
          <p:nvPr/>
        </p:nvSpPr>
        <p:spPr>
          <a:xfrm>
            <a:off x="4117891" y="240364"/>
            <a:ext cx="7746920" cy="1084388"/>
          </a:xfrm>
          <a:prstGeom prst="roundRect">
            <a:avLst/>
          </a:prstGeom>
          <a:solidFill>
            <a:srgbClr val="8D318A"/>
          </a:solidFill>
          <a:ln w="28575">
            <a:solidFill>
              <a:srgbClr val="009FE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Individual activity (1-2 mins) 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Buckinghamshire have also identified the following skills required by employers in the area – did you come up with any of these in the last activity?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6D647E1-9FBD-43CB-9200-FC33DF15495E}"/>
              </a:ext>
            </a:extLst>
          </p:cNvPr>
          <p:cNvSpPr/>
          <p:nvPr/>
        </p:nvSpPr>
        <p:spPr>
          <a:xfrm>
            <a:off x="6629400" y="5008377"/>
            <a:ext cx="4536121" cy="839458"/>
          </a:xfrm>
          <a:prstGeom prst="roundRect">
            <a:avLst/>
          </a:prstGeom>
          <a:solidFill>
            <a:srgbClr val="44276C"/>
          </a:solidFill>
          <a:ln w="28575">
            <a:solidFill>
              <a:srgbClr val="B6D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Define: Skill gap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The difference between the skills required for a job and the skills employees have. </a:t>
            </a:r>
            <a:endParaRPr lang="en-US" sz="1600" dirty="0">
              <a:solidFill>
                <a:schemeClr val="bg1"/>
              </a:solidFill>
              <a:latin typeface="Jost Medium" pitchFamily="2" charset="0"/>
              <a:ea typeface="Jost Medium" pitchFamily="2" charset="0"/>
              <a:cs typeface="Arial" panose="020B0604020202020204" pitchFamily="34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3E37B4E1-F101-4666-956A-1B928EC5482C}"/>
              </a:ext>
            </a:extLst>
          </p:cNvPr>
          <p:cNvSpPr/>
          <p:nvPr/>
        </p:nvSpPr>
        <p:spPr>
          <a:xfrm>
            <a:off x="387529" y="3589162"/>
            <a:ext cx="3103238" cy="1174177"/>
          </a:xfrm>
          <a:prstGeom prst="roundRect">
            <a:avLst/>
          </a:prstGeom>
          <a:solidFill>
            <a:srgbClr val="B6DAF2"/>
          </a:solidFill>
          <a:ln w="28575">
            <a:solidFill>
              <a:srgbClr val="262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Planning skills help </a:t>
            </a:r>
            <a:r>
              <a:rPr lang="en-GB" sz="14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create successful interactions </a:t>
            </a:r>
            <a:r>
              <a:rPr lang="en-GB" sz="14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and allow </a:t>
            </a:r>
            <a:r>
              <a:rPr lang="en-GB" sz="14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projects</a:t>
            </a:r>
            <a:r>
              <a:rPr lang="en-GB" sz="14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 to happen </a:t>
            </a:r>
            <a:r>
              <a:rPr lang="en-GB" sz="14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as they should</a:t>
            </a:r>
            <a:r>
              <a:rPr lang="en-GB" sz="14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.  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061DB847-69B3-4340-BC5B-DFBADA6D5064}"/>
              </a:ext>
            </a:extLst>
          </p:cNvPr>
          <p:cNvSpPr/>
          <p:nvPr/>
        </p:nvSpPr>
        <p:spPr>
          <a:xfrm>
            <a:off x="4544381" y="3589162"/>
            <a:ext cx="3103238" cy="1174177"/>
          </a:xfrm>
          <a:prstGeom prst="roundRect">
            <a:avLst/>
          </a:prstGeom>
          <a:solidFill>
            <a:srgbClr val="B6DAF2"/>
          </a:solidFill>
          <a:ln w="28575">
            <a:solidFill>
              <a:srgbClr val="262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Innovation is key to </a:t>
            </a:r>
            <a:r>
              <a:rPr lang="en-GB" sz="14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planning for the future</a:t>
            </a:r>
            <a:r>
              <a:rPr lang="en-GB" sz="14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, and the world always </a:t>
            </a:r>
            <a:r>
              <a:rPr lang="en-GB" sz="14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needs new ideas</a:t>
            </a:r>
            <a:r>
              <a:rPr lang="en-GB" sz="14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.  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7502EE97-5FAA-4A74-A3BC-C66D51B9FD16}"/>
              </a:ext>
            </a:extLst>
          </p:cNvPr>
          <p:cNvSpPr/>
          <p:nvPr/>
        </p:nvSpPr>
        <p:spPr>
          <a:xfrm>
            <a:off x="8702849" y="3589162"/>
            <a:ext cx="3103238" cy="1174177"/>
          </a:xfrm>
          <a:prstGeom prst="roundRect">
            <a:avLst/>
          </a:prstGeom>
          <a:solidFill>
            <a:srgbClr val="B6DAF2"/>
          </a:solidFill>
          <a:ln w="28575">
            <a:solidFill>
              <a:srgbClr val="262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Enthusiasm is </a:t>
            </a:r>
            <a:r>
              <a:rPr lang="en-GB" sz="14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infectious</a:t>
            </a:r>
            <a:r>
              <a:rPr lang="en-GB" sz="14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 and having a </a:t>
            </a:r>
            <a:r>
              <a:rPr lang="en-GB" sz="14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positive working environment </a:t>
            </a:r>
            <a:r>
              <a:rPr lang="en-GB" sz="14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is really important.  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0B0E8071-3D6A-4AC8-BD71-E9582E301989}"/>
              </a:ext>
            </a:extLst>
          </p:cNvPr>
          <p:cNvSpPr/>
          <p:nvPr/>
        </p:nvSpPr>
        <p:spPr>
          <a:xfrm>
            <a:off x="385912" y="1917355"/>
            <a:ext cx="3103238" cy="1174177"/>
          </a:xfrm>
          <a:prstGeom prst="roundRect">
            <a:avLst/>
          </a:prstGeom>
          <a:solidFill>
            <a:srgbClr val="B6DAF2"/>
          </a:solidFill>
          <a:ln w="28575">
            <a:solidFill>
              <a:srgbClr val="262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Self-motivation means that you can </a:t>
            </a:r>
            <a:r>
              <a:rPr lang="en-GB" sz="14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motivate yourself to work hard</a:t>
            </a:r>
            <a:r>
              <a:rPr lang="en-GB" sz="14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 and succeed at all you do.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0D9FF582-7CE8-4712-B2E5-FA2018488C98}"/>
              </a:ext>
            </a:extLst>
          </p:cNvPr>
          <p:cNvSpPr/>
          <p:nvPr/>
        </p:nvSpPr>
        <p:spPr>
          <a:xfrm>
            <a:off x="4544381" y="1917354"/>
            <a:ext cx="3103238" cy="1174177"/>
          </a:xfrm>
          <a:prstGeom prst="roundRect">
            <a:avLst/>
          </a:prstGeom>
          <a:solidFill>
            <a:srgbClr val="B6DAF2"/>
          </a:solidFill>
          <a:ln w="28575">
            <a:solidFill>
              <a:srgbClr val="262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Communication is </a:t>
            </a:r>
            <a:r>
              <a:rPr lang="en-GB" sz="14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key</a:t>
            </a:r>
            <a:r>
              <a:rPr lang="en-GB" sz="14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, whether you are working in a </a:t>
            </a:r>
            <a:r>
              <a:rPr lang="en-GB" sz="14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small team </a:t>
            </a:r>
            <a:r>
              <a:rPr lang="en-GB" sz="14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or </a:t>
            </a:r>
            <a:r>
              <a:rPr lang="en-GB" sz="1400" b="1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a huge organisation</a:t>
            </a:r>
            <a:r>
              <a:rPr lang="en-GB" sz="14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.  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154F1190-0E62-4B27-B997-CB19052D9E0C}"/>
              </a:ext>
            </a:extLst>
          </p:cNvPr>
          <p:cNvSpPr/>
          <p:nvPr/>
        </p:nvSpPr>
        <p:spPr>
          <a:xfrm>
            <a:off x="8702850" y="1917353"/>
            <a:ext cx="3103238" cy="1174177"/>
          </a:xfrm>
          <a:prstGeom prst="roundRect">
            <a:avLst/>
          </a:prstGeom>
          <a:solidFill>
            <a:srgbClr val="B6DAF2"/>
          </a:solidFill>
          <a:ln w="28575">
            <a:solidFill>
              <a:srgbClr val="2622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Most careers now involve technology and so you must ensure your digital skills are up to date!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F531E9D9-AACE-4B6F-B32B-56B66EDA8C5D}"/>
              </a:ext>
            </a:extLst>
          </p:cNvPr>
          <p:cNvSpPr/>
          <p:nvPr/>
        </p:nvSpPr>
        <p:spPr>
          <a:xfrm>
            <a:off x="5184948" y="3378311"/>
            <a:ext cx="1822103" cy="421703"/>
          </a:xfrm>
          <a:prstGeom prst="roundRect">
            <a:avLst/>
          </a:prstGeom>
          <a:solidFill>
            <a:srgbClr val="262262"/>
          </a:solidFill>
          <a:ln w="28575">
            <a:solidFill>
              <a:srgbClr val="B6D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Innovation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58E98FB7-151E-4668-87AA-5469EB8388B8}"/>
              </a:ext>
            </a:extLst>
          </p:cNvPr>
          <p:cNvSpPr/>
          <p:nvPr/>
        </p:nvSpPr>
        <p:spPr>
          <a:xfrm>
            <a:off x="9341800" y="3378310"/>
            <a:ext cx="1822103" cy="421703"/>
          </a:xfrm>
          <a:prstGeom prst="roundRect">
            <a:avLst/>
          </a:prstGeom>
          <a:solidFill>
            <a:srgbClr val="262262"/>
          </a:solidFill>
          <a:ln w="28575">
            <a:solidFill>
              <a:srgbClr val="B6D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Enthusiasm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C651F3CF-F286-471A-B8E7-6EF995652414}"/>
              </a:ext>
            </a:extLst>
          </p:cNvPr>
          <p:cNvSpPr/>
          <p:nvPr/>
        </p:nvSpPr>
        <p:spPr>
          <a:xfrm>
            <a:off x="1026480" y="1689165"/>
            <a:ext cx="1822103" cy="421703"/>
          </a:xfrm>
          <a:prstGeom prst="roundRect">
            <a:avLst/>
          </a:prstGeom>
          <a:solidFill>
            <a:srgbClr val="262262"/>
          </a:solidFill>
          <a:ln w="28575">
            <a:solidFill>
              <a:srgbClr val="B6D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Self-motivation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17ABAB44-CFB5-45D5-AACF-69B97D7570CF}"/>
              </a:ext>
            </a:extLst>
          </p:cNvPr>
          <p:cNvSpPr/>
          <p:nvPr/>
        </p:nvSpPr>
        <p:spPr>
          <a:xfrm>
            <a:off x="1026480" y="3378312"/>
            <a:ext cx="1822103" cy="421703"/>
          </a:xfrm>
          <a:prstGeom prst="roundRect">
            <a:avLst/>
          </a:prstGeom>
          <a:solidFill>
            <a:srgbClr val="262262"/>
          </a:solidFill>
          <a:ln w="28575">
            <a:solidFill>
              <a:srgbClr val="B6D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Planning Skills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F7FEB980-A367-4ABD-955D-4CEEE91F6721}"/>
              </a:ext>
            </a:extLst>
          </p:cNvPr>
          <p:cNvSpPr/>
          <p:nvPr/>
        </p:nvSpPr>
        <p:spPr>
          <a:xfrm>
            <a:off x="5184948" y="1686301"/>
            <a:ext cx="1822103" cy="421703"/>
          </a:xfrm>
          <a:prstGeom prst="roundRect">
            <a:avLst/>
          </a:prstGeom>
          <a:solidFill>
            <a:srgbClr val="262262"/>
          </a:solidFill>
          <a:ln w="28575">
            <a:solidFill>
              <a:srgbClr val="B6D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Communication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C64B333F-5617-4450-A7BB-050D064D2148}"/>
              </a:ext>
            </a:extLst>
          </p:cNvPr>
          <p:cNvSpPr/>
          <p:nvPr/>
        </p:nvSpPr>
        <p:spPr>
          <a:xfrm>
            <a:off x="9343417" y="1686301"/>
            <a:ext cx="1822103" cy="421703"/>
          </a:xfrm>
          <a:prstGeom prst="roundRect">
            <a:avLst/>
          </a:prstGeom>
          <a:solidFill>
            <a:srgbClr val="262262"/>
          </a:solidFill>
          <a:ln w="28575">
            <a:solidFill>
              <a:srgbClr val="B6DA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Digital Skills</a:t>
            </a:r>
          </a:p>
        </p:txBody>
      </p:sp>
      <p:pic>
        <p:nvPicPr>
          <p:cNvPr id="45" name="Picture 2" descr="Timeline Week icon">
            <a:extLst>
              <a:ext uri="{FF2B5EF4-FFF2-40B4-BE49-F238E27FC236}">
                <a16:creationId xmlns:a16="http://schemas.microsoft.com/office/drawing/2014/main" id="{99714A56-DAB1-457B-9268-55DD68C4FA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40025" y="5091585"/>
            <a:ext cx="711950" cy="71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0" descr="Light Automation icon">
            <a:extLst>
              <a:ext uri="{FF2B5EF4-FFF2-40B4-BE49-F238E27FC236}">
                <a16:creationId xmlns:a16="http://schemas.microsoft.com/office/drawing/2014/main" id="{E1550046-9F3B-4605-800D-EBA9B25F1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707" y="3820275"/>
            <a:ext cx="762116" cy="76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2" descr="Communication icon">
            <a:extLst>
              <a:ext uri="{FF2B5EF4-FFF2-40B4-BE49-F238E27FC236}">
                <a16:creationId xmlns:a16="http://schemas.microsoft.com/office/drawing/2014/main" id="{B5A3083D-73B7-4456-9DA6-40A130D706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707" y="2123383"/>
            <a:ext cx="762116" cy="76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4" descr="Satisfaction icon">
            <a:extLst>
              <a:ext uri="{FF2B5EF4-FFF2-40B4-BE49-F238E27FC236}">
                <a16:creationId xmlns:a16="http://schemas.microsoft.com/office/drawing/2014/main" id="{6A7A8345-ED2F-47D6-B30D-9C57D8108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94176" y="3820275"/>
            <a:ext cx="762116" cy="76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5F828918-9F81-4C7D-AE79-432CEC54F8A4}"/>
              </a:ext>
            </a:extLst>
          </p:cNvPr>
          <p:cNvSpPr/>
          <p:nvPr/>
        </p:nvSpPr>
        <p:spPr>
          <a:xfrm>
            <a:off x="1026480" y="5008377"/>
            <a:ext cx="4536120" cy="839458"/>
          </a:xfrm>
          <a:prstGeom prst="roundRect">
            <a:avLst/>
          </a:prstGeom>
          <a:solidFill>
            <a:srgbClr val="8D318A"/>
          </a:solidFill>
          <a:ln w="28575">
            <a:solidFill>
              <a:srgbClr val="009FE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Reflection (1-2 mins)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Jost Medium" pitchFamily="2" charset="0"/>
                <a:ea typeface="Jost Medium" pitchFamily="2" charset="0"/>
                <a:cs typeface="Arial" panose="020B0604020202020204" pitchFamily="34" charset="0"/>
              </a:rPr>
              <a:t>How could you improve your levels in each of  these skills?</a:t>
            </a:r>
          </a:p>
        </p:txBody>
      </p:sp>
      <p:sp>
        <p:nvSpPr>
          <p:cNvPr id="25" name="Shape 114">
            <a:extLst>
              <a:ext uri="{FF2B5EF4-FFF2-40B4-BE49-F238E27FC236}">
                <a16:creationId xmlns:a16="http://schemas.microsoft.com/office/drawing/2014/main" id="{ECD2FBAC-0D4C-47CC-B75D-D885FF4405AF}"/>
              </a:ext>
            </a:extLst>
          </p:cNvPr>
          <p:cNvSpPr/>
          <p:nvPr/>
        </p:nvSpPr>
        <p:spPr>
          <a:xfrm>
            <a:off x="751344" y="1039271"/>
            <a:ext cx="8001569" cy="5386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r>
              <a:rPr lang="en-GB" sz="2000" b="1" dirty="0"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What skills do you need?</a:t>
            </a:r>
            <a:endParaRPr lang="en-GB" sz="20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  <a:sym typeface="Lato"/>
            </a:endParaRPr>
          </a:p>
        </p:txBody>
      </p:sp>
      <p:sp>
        <p:nvSpPr>
          <p:cNvPr id="26" name="Pentagon 20">
            <a:extLst>
              <a:ext uri="{FF2B5EF4-FFF2-40B4-BE49-F238E27FC236}">
                <a16:creationId xmlns:a16="http://schemas.microsoft.com/office/drawing/2014/main" id="{7BF96B6F-51FB-4CE3-8798-7D6B024AF0F6}"/>
              </a:ext>
            </a:extLst>
          </p:cNvPr>
          <p:cNvSpPr/>
          <p:nvPr/>
        </p:nvSpPr>
        <p:spPr>
          <a:xfrm>
            <a:off x="1164" y="1039271"/>
            <a:ext cx="758663" cy="538608"/>
          </a:xfrm>
          <a:prstGeom prst="homePlate">
            <a:avLst/>
          </a:prstGeom>
          <a:solidFill>
            <a:srgbClr val="2622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erminal Dosis" panose="02010203020202060003" pitchFamily="2" charset="0"/>
                <a:ea typeface="Helvetica Neue" panose="02000503000000020004" pitchFamily="2" charset="0"/>
                <a:cs typeface="Arial" panose="020B0604020202020204" pitchFamily="34" charset="0"/>
                <a:sym typeface="Lato"/>
              </a:rPr>
              <a:t>4</a:t>
            </a:r>
            <a:endParaRPr lang="en-US" sz="2800" b="1" dirty="0">
              <a:solidFill>
                <a:schemeClr val="bg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pic>
        <p:nvPicPr>
          <p:cNvPr id="2052" name="Picture 4" descr="CV icon">
            <a:extLst>
              <a:ext uri="{FF2B5EF4-FFF2-40B4-BE49-F238E27FC236}">
                <a16:creationId xmlns:a16="http://schemas.microsoft.com/office/drawing/2014/main" id="{B80B9082-E017-49CE-9873-73CB226677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92257" y="4974191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Proactivity icon">
            <a:extLst>
              <a:ext uri="{FF2B5EF4-FFF2-40B4-BE49-F238E27FC236}">
                <a16:creationId xmlns:a16="http://schemas.microsoft.com/office/drawing/2014/main" id="{4CBDA841-7045-494B-8E0F-8A7F71E6F5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343" y="4974191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Laptop icon">
            <a:extLst>
              <a:ext uri="{FF2B5EF4-FFF2-40B4-BE49-F238E27FC236}">
                <a16:creationId xmlns:a16="http://schemas.microsoft.com/office/drawing/2014/main" id="{55355FC4-763F-4AEB-8960-9BC00FF65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1300" y="2095752"/>
            <a:ext cx="786592" cy="78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97D1BE9-753E-473D-A08D-FFAA88867CD1}"/>
              </a:ext>
            </a:extLst>
          </p:cNvPr>
          <p:cNvSpPr txBox="1"/>
          <p:nvPr/>
        </p:nvSpPr>
        <p:spPr>
          <a:xfrm>
            <a:off x="0" y="5818729"/>
            <a:ext cx="26985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©VotesforSchools The WOW Show</a:t>
            </a:r>
          </a:p>
        </p:txBody>
      </p:sp>
    </p:spTree>
    <p:extLst>
      <p:ext uri="{BB962C8B-B14F-4D97-AF65-F5344CB8AC3E}">
        <p14:creationId xmlns:p14="http://schemas.microsoft.com/office/powerpoint/2010/main" val="321311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Bucks Skills Hub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9FE3"/>
      </a:accent1>
      <a:accent2>
        <a:srgbClr val="772480"/>
      </a:accent2>
      <a:accent3>
        <a:srgbClr val="D02486"/>
      </a:accent3>
      <a:accent4>
        <a:srgbClr val="A2C617"/>
      </a:accent4>
      <a:accent5>
        <a:srgbClr val="EE7203"/>
      </a:accent5>
      <a:accent6>
        <a:srgbClr val="472665"/>
      </a:accent6>
      <a:hlink>
        <a:srgbClr val="009FE3"/>
      </a:hlink>
      <a:folHlink>
        <a:srgbClr val="77248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SH - Presentaion with heaer" id="{473EBBC9-7097-407D-BE08-AF01E066987C}" vid="{58BC4324-355D-4E89-BEA0-BED55BFA40C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A970F509876344F854BCF58A8DF1B38" ma:contentTypeVersion="2242" ma:contentTypeDescription="Create a new document." ma:contentTypeScope="" ma:versionID="8d451a483f510f9ea49a9657e716ce77">
  <xsd:schema xmlns:xsd="http://www.w3.org/2001/XMLSchema" xmlns:xs="http://www.w3.org/2001/XMLSchema" xmlns:p="http://schemas.microsoft.com/office/2006/metadata/properties" xmlns:ns2="1a8ff624-5bef-4543-aa24-e2de0e290624" xmlns:ns3="76cfcb06-b5d1-45e1-b702-a0fcafd5a2e4" targetNamespace="http://schemas.microsoft.com/office/2006/metadata/properties" ma:root="true" ma:fieldsID="4e4cfb87da48b5be3912c7fe3ca631bb" ns2:_="" ns3:_="">
    <xsd:import namespace="1a8ff624-5bef-4543-aa24-e2de0e290624"/>
    <xsd:import namespace="76cfcb06-b5d1-45e1-b702-a0fcafd5a2e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Im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8ff624-5bef-4543-aa24-e2de0e29062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cfcb06-b5d1-45e1-b702-a0fcafd5a2e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Image" ma:index="23" nillable="true" ma:displayName="Image" ma:internalName="Imag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1a8ff624-5bef-4543-aa24-e2de0e290624">HT46XTUQYTRU-283363358-293498</_dlc_DocId>
    <_dlc_DocIdUrl xmlns="1a8ff624-5bef-4543-aa24-e2de0e290624">
      <Url>https://bucksbusinessfirst.sharepoint.com/sites/marketing/_layouts/15/DocIdRedir.aspx?ID=HT46XTUQYTRU-283363358-293498</Url>
      <Description>HT46XTUQYTRU-283363358-293498</Description>
    </_dlc_DocIdUrl>
    <Image xmlns="76cfcb06-b5d1-45e1-b702-a0fcafd5a2e4" xsi:nil="true"/>
  </documentManagement>
</p:properties>
</file>

<file path=customXml/itemProps1.xml><?xml version="1.0" encoding="utf-8"?>
<ds:datastoreItem xmlns:ds="http://schemas.openxmlformats.org/officeDocument/2006/customXml" ds:itemID="{1173670D-F851-4E1B-902F-0E14EC8DBE11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9945E112-BA1C-460B-B5D6-78E6AB7675F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1D772AE-1C55-4250-A62E-84817E7E6D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8ff624-5bef-4543-aa24-e2de0e290624"/>
    <ds:schemaRef ds:uri="76cfcb06-b5d1-45e1-b702-a0fcafd5a2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20979E3-3BC3-4568-9134-039CDB5C133C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76cfcb06-b5d1-45e1-b702-a0fcafd5a2e4"/>
    <ds:schemaRef ds:uri="1a8ff624-5bef-4543-aa24-e2de0e29062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BSH - Presentaion with heaer</Template>
  <TotalTime>1269</TotalTime>
  <Words>2553</Words>
  <Application>Microsoft Office PowerPoint</Application>
  <PresentationFormat>Widescreen</PresentationFormat>
  <Paragraphs>284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Jost</vt:lpstr>
      <vt:lpstr>Century Gothic</vt:lpstr>
      <vt:lpstr>Helvetica Neue</vt:lpstr>
      <vt:lpstr>Calibri</vt:lpstr>
      <vt:lpstr>Open Sans</vt:lpstr>
      <vt:lpstr>Jost Medium</vt:lpstr>
      <vt:lpstr>Terminal Dosis</vt:lpstr>
      <vt:lpstr>Arial</vt:lpstr>
      <vt:lpstr>Office Theme</vt:lpstr>
      <vt:lpstr>Careers in Buckinghamshire – and the skills you need in the world of work </vt:lpstr>
      <vt:lpstr>Learning objectives for today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Jude Hadfield</dc:creator>
  <cp:lastModifiedBy>Hari Kalay</cp:lastModifiedBy>
  <cp:revision>149</cp:revision>
  <dcterms:created xsi:type="dcterms:W3CDTF">2021-02-17T10:18:40Z</dcterms:created>
  <dcterms:modified xsi:type="dcterms:W3CDTF">2021-04-28T14:45:05Z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0x010100CA970F509876344F854BCF58A8DF1B38</vt:lpwstr>
  </property>
  <property fmtid="{D5CDD505-2E9C-101B-9397-08002B2CF9AE}" pid="3" name="_dlc_DocIdItemGuid">
    <vt:lpwstr>cde46f58-d101-44d5-a453-35a7688acb0e</vt:lpwstr>
  </property>
</Properties>
</file>